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93" r:id="rId2"/>
    <p:sldId id="351" r:id="rId3"/>
    <p:sldId id="364" r:id="rId4"/>
    <p:sldId id="257" r:id="rId5"/>
    <p:sldId id="348" r:id="rId6"/>
    <p:sldId id="349" r:id="rId7"/>
    <p:sldId id="346" r:id="rId8"/>
    <p:sldId id="335" r:id="rId9"/>
    <p:sldId id="336" r:id="rId10"/>
    <p:sldId id="337" r:id="rId11"/>
    <p:sldId id="332" r:id="rId12"/>
    <p:sldId id="344" r:id="rId13"/>
    <p:sldId id="355" r:id="rId14"/>
    <p:sldId id="300" r:id="rId15"/>
    <p:sldId id="302" r:id="rId16"/>
    <p:sldId id="304" r:id="rId17"/>
    <p:sldId id="303" r:id="rId18"/>
    <p:sldId id="330" r:id="rId19"/>
    <p:sldId id="352" r:id="rId20"/>
    <p:sldId id="333" r:id="rId21"/>
    <p:sldId id="262" r:id="rId22"/>
    <p:sldId id="285" r:id="rId23"/>
    <p:sldId id="354" r:id="rId24"/>
    <p:sldId id="294" r:id="rId25"/>
    <p:sldId id="324" r:id="rId26"/>
    <p:sldId id="325" r:id="rId27"/>
    <p:sldId id="350" r:id="rId28"/>
    <p:sldId id="271" r:id="rId29"/>
    <p:sldId id="363" r:id="rId30"/>
    <p:sldId id="321" r:id="rId31"/>
    <p:sldId id="320" r:id="rId32"/>
    <p:sldId id="313" r:id="rId33"/>
    <p:sldId id="322" r:id="rId34"/>
    <p:sldId id="339" r:id="rId35"/>
    <p:sldId id="338" r:id="rId36"/>
    <p:sldId id="341" r:id="rId37"/>
    <p:sldId id="266" r:id="rId38"/>
    <p:sldId id="365" r:id="rId39"/>
    <p:sldId id="366" r:id="rId40"/>
    <p:sldId id="361" r:id="rId41"/>
    <p:sldId id="357" r:id="rId42"/>
    <p:sldId id="358" r:id="rId43"/>
    <p:sldId id="362" r:id="rId44"/>
    <p:sldId id="359" r:id="rId45"/>
    <p:sldId id="360" r:id="rId46"/>
    <p:sldId id="281" r:id="rId47"/>
    <p:sldId id="326" r:id="rId48"/>
    <p:sldId id="343" r:id="rId4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ly Kegley" initials="LK"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8" autoAdjust="0"/>
    <p:restoredTop sz="83758"/>
  </p:normalViewPr>
  <p:slideViewPr>
    <p:cSldViewPr snapToGrid="0">
      <p:cViewPr varScale="1">
        <p:scale>
          <a:sx n="87" d="100"/>
          <a:sy n="87" d="100"/>
        </p:scale>
        <p:origin x="232"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25T18:08:48.556" idx="4">
    <p:pos x="10" y="10"/>
    <p:text/>
    <p:extLst>
      <p:ext uri="{C676402C-5697-4E1C-873F-D02D1690AC5C}">
        <p15:threadingInfo xmlns:p15="http://schemas.microsoft.com/office/powerpoint/2012/main" timeZoneBias="360"/>
      </p:ext>
    </p:extLst>
  </p:cm>
  <p:cm authorId="1" dt="2019-02-25T18:08:50.592" idx="5">
    <p:pos x="106" y="106"/>
    <p:text/>
    <p:extLst>
      <p:ext uri="{C676402C-5697-4E1C-873F-D02D1690AC5C}">
        <p15:threadingInfo xmlns:p15="http://schemas.microsoft.com/office/powerpoint/2012/main" timeZoneBias="36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3T15:24:52.697"/>
    </inkml:context>
    <inkml:brush xml:id="br0">
      <inkml:brushProperty name="width" value="0.05" units="cm"/>
      <inkml:brushProperty name="height" value="0.05" units="cm"/>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3T15:24:53.475"/>
    </inkml:context>
    <inkml:brush xml:id="br0">
      <inkml:brushProperty name="width" value="0.05" units="cm"/>
      <inkml:brushProperty name="height" value="0.05" units="cm"/>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3T15:24:54.153"/>
    </inkml:context>
    <inkml:brush xml:id="br0">
      <inkml:brushProperty name="width" value="0.05" units="cm"/>
      <inkml:brushProperty name="height" value="0.05" units="cm"/>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3T15:24:54.163"/>
    </inkml:context>
    <inkml:brush xml:id="br0">
      <inkml:brushProperty name="width" value="0.05" units="cm"/>
      <inkml:brushProperty name="height" value="0.05" units="cm"/>
    </inkml:brush>
  </inkml:definitions>
  <inkml:trace contextRef="#ctx0" brushRef="#br0">0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3T15:24:57.044"/>
    </inkml:context>
    <inkml:brush xml:id="br0">
      <inkml:brushProperty name="width" value="0.05" units="cm"/>
      <inkml:brushProperty name="height" value="0.05" units="cm"/>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39349-F711-42C5-8296-A9380BDA1648}" type="datetimeFigureOut">
              <a:rPr lang="en-US" smtClean="0"/>
              <a:t>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131DF-584D-4CE1-9D63-D012E424BEE5}" type="slidenum">
              <a:rPr lang="en-US" smtClean="0"/>
              <a:t>‹#›</a:t>
            </a:fld>
            <a:endParaRPr lang="en-US"/>
          </a:p>
        </p:txBody>
      </p:sp>
    </p:spTree>
    <p:extLst>
      <p:ext uri="{BB962C8B-B14F-4D97-AF65-F5344CB8AC3E}">
        <p14:creationId xmlns:p14="http://schemas.microsoft.com/office/powerpoint/2010/main" val="347921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Why does this study matter?</a:t>
            </a:r>
          </a:p>
          <a:p>
            <a:pPr marL="0" lvl="0" indent="0" algn="l" rtl="0">
              <a:spcBef>
                <a:spcPts val="0"/>
              </a:spcBef>
              <a:spcAft>
                <a:spcPts val="0"/>
              </a:spcAft>
              <a:buNone/>
            </a:pPr>
            <a:r>
              <a:rPr lang="en-US" dirty="0"/>
              <a:t>Sleepiness and sleep health</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32200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connection? A to C1, A to C2? </a:t>
            </a:r>
          </a:p>
        </p:txBody>
      </p:sp>
      <p:sp>
        <p:nvSpPr>
          <p:cNvPr id="4" name="Slide Number Placeholder 3"/>
          <p:cNvSpPr>
            <a:spLocks noGrp="1"/>
          </p:cNvSpPr>
          <p:nvPr>
            <p:ph type="sldNum" sz="quarter" idx="5"/>
          </p:nvPr>
        </p:nvSpPr>
        <p:spPr/>
        <p:txBody>
          <a:bodyPr/>
          <a:lstStyle/>
          <a:p>
            <a:fld id="{77B131DF-584D-4CE1-9D63-D012E424BEE5}" type="slidenum">
              <a:rPr lang="en-US" smtClean="0"/>
              <a:t>15</a:t>
            </a:fld>
            <a:endParaRPr lang="en-US"/>
          </a:p>
        </p:txBody>
      </p:sp>
    </p:spTree>
    <p:extLst>
      <p:ext uri="{BB962C8B-B14F-4D97-AF65-F5344CB8AC3E}">
        <p14:creationId xmlns:p14="http://schemas.microsoft.com/office/powerpoint/2010/main" val="227329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131DF-584D-4CE1-9D63-D012E424BEE5}" type="slidenum">
              <a:rPr lang="en-US" smtClean="0"/>
              <a:t>17</a:t>
            </a:fld>
            <a:endParaRPr lang="en-US"/>
          </a:p>
        </p:txBody>
      </p:sp>
    </p:spTree>
    <p:extLst>
      <p:ext uri="{BB962C8B-B14F-4D97-AF65-F5344CB8AC3E}">
        <p14:creationId xmlns:p14="http://schemas.microsoft.com/office/powerpoint/2010/main" val="2353108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Moderating to C1</a:t>
            </a:r>
          </a:p>
          <a:p>
            <a:r>
              <a:rPr lang="en-US" dirty="0"/>
              <a:t>Why and how resilience is a resource that can help </a:t>
            </a:r>
            <a:r>
              <a:rPr lang="en-US"/>
              <a:t>meet demands</a:t>
            </a:r>
            <a:endParaRPr lang="en-US" dirty="0"/>
          </a:p>
        </p:txBody>
      </p:sp>
      <p:sp>
        <p:nvSpPr>
          <p:cNvPr id="4" name="Slide Number Placeholder 3"/>
          <p:cNvSpPr>
            <a:spLocks noGrp="1"/>
          </p:cNvSpPr>
          <p:nvPr>
            <p:ph type="sldNum" sz="quarter" idx="5"/>
          </p:nvPr>
        </p:nvSpPr>
        <p:spPr/>
        <p:txBody>
          <a:bodyPr/>
          <a:lstStyle/>
          <a:p>
            <a:fld id="{77B131DF-584D-4CE1-9D63-D012E424BEE5}" type="slidenum">
              <a:rPr lang="en-US" smtClean="0"/>
              <a:t>18</a:t>
            </a:fld>
            <a:endParaRPr lang="en-US"/>
          </a:p>
        </p:txBody>
      </p:sp>
    </p:spTree>
    <p:extLst>
      <p:ext uri="{BB962C8B-B14F-4D97-AF65-F5344CB8AC3E}">
        <p14:creationId xmlns:p14="http://schemas.microsoft.com/office/powerpoint/2010/main" val="71778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Moderating to C1</a:t>
            </a:r>
          </a:p>
          <a:p>
            <a:r>
              <a:rPr lang="en-US" dirty="0"/>
              <a:t>Why and how resilience is a resource that can help </a:t>
            </a:r>
            <a:r>
              <a:rPr lang="en-US"/>
              <a:t>meet demands</a:t>
            </a:r>
            <a:endParaRPr lang="en-US" dirty="0"/>
          </a:p>
        </p:txBody>
      </p:sp>
      <p:sp>
        <p:nvSpPr>
          <p:cNvPr id="4" name="Slide Number Placeholder 3"/>
          <p:cNvSpPr>
            <a:spLocks noGrp="1"/>
          </p:cNvSpPr>
          <p:nvPr>
            <p:ph type="sldNum" sz="quarter" idx="5"/>
          </p:nvPr>
        </p:nvSpPr>
        <p:spPr/>
        <p:txBody>
          <a:bodyPr/>
          <a:lstStyle/>
          <a:p>
            <a:fld id="{77B131DF-584D-4CE1-9D63-D012E424BEE5}" type="slidenum">
              <a:rPr lang="en-US" smtClean="0"/>
              <a:t>19</a:t>
            </a:fld>
            <a:endParaRPr lang="en-US"/>
          </a:p>
        </p:txBody>
      </p:sp>
    </p:spTree>
    <p:extLst>
      <p:ext uri="{BB962C8B-B14F-4D97-AF65-F5344CB8AC3E}">
        <p14:creationId xmlns:p14="http://schemas.microsoft.com/office/powerpoint/2010/main" val="3074923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131DF-584D-4CE1-9D63-D012E424BEE5}" type="slidenum">
              <a:rPr lang="en-US" smtClean="0"/>
              <a:t>20</a:t>
            </a:fld>
            <a:endParaRPr lang="en-US"/>
          </a:p>
        </p:txBody>
      </p:sp>
    </p:spTree>
    <p:extLst>
      <p:ext uri="{BB962C8B-B14F-4D97-AF65-F5344CB8AC3E}">
        <p14:creationId xmlns:p14="http://schemas.microsoft.com/office/powerpoint/2010/main" val="3478976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131DF-584D-4CE1-9D63-D012E424BEE5}" type="slidenum">
              <a:rPr lang="en-US" smtClean="0"/>
              <a:t>22</a:t>
            </a:fld>
            <a:endParaRPr lang="en-US"/>
          </a:p>
        </p:txBody>
      </p:sp>
    </p:spTree>
    <p:extLst>
      <p:ext uri="{BB962C8B-B14F-4D97-AF65-F5344CB8AC3E}">
        <p14:creationId xmlns:p14="http://schemas.microsoft.com/office/powerpoint/2010/main" val="4072882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131DF-584D-4CE1-9D63-D012E424BEE5}" type="slidenum">
              <a:rPr lang="en-US" smtClean="0"/>
              <a:t>24</a:t>
            </a:fld>
            <a:endParaRPr lang="en-US"/>
          </a:p>
        </p:txBody>
      </p:sp>
    </p:spTree>
    <p:extLst>
      <p:ext uri="{BB962C8B-B14F-4D97-AF65-F5344CB8AC3E}">
        <p14:creationId xmlns:p14="http://schemas.microsoft.com/office/powerpoint/2010/main" val="2359908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one example on sleeping during classes</a:t>
            </a:r>
          </a:p>
        </p:txBody>
      </p:sp>
      <p:sp>
        <p:nvSpPr>
          <p:cNvPr id="4" name="Slide Number Placeholder 3"/>
          <p:cNvSpPr>
            <a:spLocks noGrp="1"/>
          </p:cNvSpPr>
          <p:nvPr>
            <p:ph type="sldNum" sz="quarter" idx="5"/>
          </p:nvPr>
        </p:nvSpPr>
        <p:spPr/>
        <p:txBody>
          <a:bodyPr/>
          <a:lstStyle/>
          <a:p>
            <a:fld id="{77B131DF-584D-4CE1-9D63-D012E424BEE5}" type="slidenum">
              <a:rPr lang="en-US" smtClean="0"/>
              <a:t>26</a:t>
            </a:fld>
            <a:endParaRPr lang="en-US"/>
          </a:p>
        </p:txBody>
      </p:sp>
    </p:spTree>
    <p:extLst>
      <p:ext uri="{BB962C8B-B14F-4D97-AF65-F5344CB8AC3E}">
        <p14:creationId xmlns:p14="http://schemas.microsoft.com/office/powerpoint/2010/main" val="717054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reliability to each slide</a:t>
            </a:r>
          </a:p>
        </p:txBody>
      </p:sp>
      <p:sp>
        <p:nvSpPr>
          <p:cNvPr id="4" name="Slide Number Placeholder 3"/>
          <p:cNvSpPr>
            <a:spLocks noGrp="1"/>
          </p:cNvSpPr>
          <p:nvPr>
            <p:ph type="sldNum" sz="quarter" idx="5"/>
          </p:nvPr>
        </p:nvSpPr>
        <p:spPr/>
        <p:txBody>
          <a:bodyPr/>
          <a:lstStyle/>
          <a:p>
            <a:fld id="{77B131DF-584D-4CE1-9D63-D012E424BEE5}" type="slidenum">
              <a:rPr lang="en-US" smtClean="0"/>
              <a:t>27</a:t>
            </a:fld>
            <a:endParaRPr lang="en-US"/>
          </a:p>
        </p:txBody>
      </p:sp>
    </p:spTree>
    <p:extLst>
      <p:ext uri="{BB962C8B-B14F-4D97-AF65-F5344CB8AC3E}">
        <p14:creationId xmlns:p14="http://schemas.microsoft.com/office/powerpoint/2010/main" val="2694634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reliability of measures..0-1…Coefficient alpha along with each measure—how reliable</a:t>
            </a:r>
          </a:p>
          <a:p>
            <a:endParaRPr lang="en-US" dirty="0"/>
          </a:p>
        </p:txBody>
      </p:sp>
      <p:sp>
        <p:nvSpPr>
          <p:cNvPr id="4" name="Slide Number Placeholder 3"/>
          <p:cNvSpPr>
            <a:spLocks noGrp="1"/>
          </p:cNvSpPr>
          <p:nvPr>
            <p:ph type="sldNum" sz="quarter" idx="5"/>
          </p:nvPr>
        </p:nvSpPr>
        <p:spPr/>
        <p:txBody>
          <a:bodyPr/>
          <a:lstStyle/>
          <a:p>
            <a:fld id="{77B131DF-584D-4CE1-9D63-D012E424BEE5}" type="slidenum">
              <a:rPr lang="en-US" smtClean="0"/>
              <a:t>30</a:t>
            </a:fld>
            <a:endParaRPr lang="en-US"/>
          </a:p>
        </p:txBody>
      </p:sp>
    </p:spTree>
    <p:extLst>
      <p:ext uri="{BB962C8B-B14F-4D97-AF65-F5344CB8AC3E}">
        <p14:creationId xmlns:p14="http://schemas.microsoft.com/office/powerpoint/2010/main" val="90630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131DF-584D-4CE1-9D63-D012E424BEE5}" type="slidenum">
              <a:rPr lang="en-US" smtClean="0"/>
              <a:t>2</a:t>
            </a:fld>
            <a:endParaRPr lang="en-US"/>
          </a:p>
        </p:txBody>
      </p:sp>
    </p:spTree>
    <p:extLst>
      <p:ext uri="{BB962C8B-B14F-4D97-AF65-F5344CB8AC3E}">
        <p14:creationId xmlns:p14="http://schemas.microsoft.com/office/powerpoint/2010/main" val="1882687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up figure chart</a:t>
            </a:r>
          </a:p>
        </p:txBody>
      </p:sp>
      <p:sp>
        <p:nvSpPr>
          <p:cNvPr id="4" name="Slide Number Placeholder 3"/>
          <p:cNvSpPr>
            <a:spLocks noGrp="1"/>
          </p:cNvSpPr>
          <p:nvPr>
            <p:ph type="sldNum" sz="quarter" idx="5"/>
          </p:nvPr>
        </p:nvSpPr>
        <p:spPr/>
        <p:txBody>
          <a:bodyPr/>
          <a:lstStyle/>
          <a:p>
            <a:fld id="{77B131DF-584D-4CE1-9D63-D012E424BEE5}" type="slidenum">
              <a:rPr lang="en-US" smtClean="0"/>
              <a:t>36</a:t>
            </a:fld>
            <a:endParaRPr lang="en-US"/>
          </a:p>
        </p:txBody>
      </p:sp>
    </p:spTree>
    <p:extLst>
      <p:ext uri="{BB962C8B-B14F-4D97-AF65-F5344CB8AC3E}">
        <p14:creationId xmlns:p14="http://schemas.microsoft.com/office/powerpoint/2010/main" val="807941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other measures that could be used like the galvanic skin response—"common method bias” say “over reliance on self-report data via questionnaires” —have to show the reason you got these relationships</a:t>
            </a:r>
          </a:p>
          <a:p>
            <a:endParaRPr lang="en-US" dirty="0"/>
          </a:p>
        </p:txBody>
      </p:sp>
      <p:sp>
        <p:nvSpPr>
          <p:cNvPr id="4" name="Slide Number Placeholder 3"/>
          <p:cNvSpPr>
            <a:spLocks noGrp="1"/>
          </p:cNvSpPr>
          <p:nvPr>
            <p:ph type="sldNum" sz="quarter" idx="5"/>
          </p:nvPr>
        </p:nvSpPr>
        <p:spPr/>
        <p:txBody>
          <a:bodyPr/>
          <a:lstStyle/>
          <a:p>
            <a:fld id="{77B131DF-584D-4CE1-9D63-D012E424BEE5}" type="slidenum">
              <a:rPr lang="en-US" smtClean="0"/>
              <a:t>42</a:t>
            </a:fld>
            <a:endParaRPr lang="en-US"/>
          </a:p>
        </p:txBody>
      </p:sp>
    </p:spTree>
    <p:extLst>
      <p:ext uri="{BB962C8B-B14F-4D97-AF65-F5344CB8AC3E}">
        <p14:creationId xmlns:p14="http://schemas.microsoft.com/office/powerpoint/2010/main" val="1012009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saw effect for coping resilience and not for general resilience…further explore general resilience helps college students vs. coping resilience. When student sleep health is helped vs. decrease in sleepiness…no effect for resilience but found effect for coping. But other studies found differing points</a:t>
            </a:r>
          </a:p>
          <a:p>
            <a:endParaRPr lang="en-US" dirty="0"/>
          </a:p>
        </p:txBody>
      </p:sp>
      <p:sp>
        <p:nvSpPr>
          <p:cNvPr id="4" name="Slide Number Placeholder 3"/>
          <p:cNvSpPr>
            <a:spLocks noGrp="1"/>
          </p:cNvSpPr>
          <p:nvPr>
            <p:ph type="sldNum" sz="quarter" idx="5"/>
          </p:nvPr>
        </p:nvSpPr>
        <p:spPr/>
        <p:txBody>
          <a:bodyPr/>
          <a:lstStyle/>
          <a:p>
            <a:fld id="{77B131DF-584D-4CE1-9D63-D012E424BEE5}" type="slidenum">
              <a:rPr lang="en-US" smtClean="0"/>
              <a:t>43</a:t>
            </a:fld>
            <a:endParaRPr lang="en-US"/>
          </a:p>
        </p:txBody>
      </p:sp>
    </p:spTree>
    <p:extLst>
      <p:ext uri="{BB962C8B-B14F-4D97-AF65-F5344CB8AC3E}">
        <p14:creationId xmlns:p14="http://schemas.microsoft.com/office/powerpoint/2010/main" val="248657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ahead***</a:t>
            </a:r>
          </a:p>
        </p:txBody>
      </p:sp>
      <p:sp>
        <p:nvSpPr>
          <p:cNvPr id="4" name="Slide Number Placeholder 3"/>
          <p:cNvSpPr>
            <a:spLocks noGrp="1"/>
          </p:cNvSpPr>
          <p:nvPr>
            <p:ph type="sldNum" sz="quarter" idx="5"/>
          </p:nvPr>
        </p:nvSpPr>
        <p:spPr/>
        <p:txBody>
          <a:bodyPr/>
          <a:lstStyle/>
          <a:p>
            <a:fld id="{77B131DF-584D-4CE1-9D63-D012E424BEE5}" type="slidenum">
              <a:rPr lang="en-US" smtClean="0"/>
              <a:t>4</a:t>
            </a:fld>
            <a:endParaRPr lang="en-US"/>
          </a:p>
        </p:txBody>
      </p:sp>
    </p:spTree>
    <p:extLst>
      <p:ext uri="{BB962C8B-B14F-4D97-AF65-F5344CB8AC3E}">
        <p14:creationId xmlns:p14="http://schemas.microsoft.com/office/powerpoint/2010/main" val="278349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for elderly family and home </a:t>
            </a:r>
            <a:r>
              <a:rPr lang="en-US" dirty="0" err="1"/>
              <a:t>maintence</a:t>
            </a:r>
            <a:r>
              <a:rPr lang="en-US" dirty="0"/>
              <a:t>—future directions</a:t>
            </a:r>
          </a:p>
          <a:p>
            <a:r>
              <a:rPr lang="en-US" dirty="0"/>
              <a:t>Living away from family for the first time</a:t>
            </a:r>
          </a:p>
          <a:p>
            <a:r>
              <a:rPr lang="en-US" dirty="0"/>
              <a:t>Independent living demands—meal preparation, bills, grocery shopping, daily living activities, laundry </a:t>
            </a:r>
          </a:p>
          <a:p>
            <a:r>
              <a:rPr lang="en-US" dirty="0"/>
              <a:t>Future directions—focus on many different family types</a:t>
            </a:r>
          </a:p>
          <a:p>
            <a:r>
              <a:rPr lang="en-US" dirty="0"/>
              <a:t>Consider independent living demands in future directions—”learning how to be an adult”</a:t>
            </a:r>
          </a:p>
          <a:p>
            <a:r>
              <a:rPr lang="en-US" dirty="0"/>
              <a:t>Future demand—I would like to emphasize, not so much the demands part, but that there is a coping resilience that can help. A positive psychology construct…look at other qualities that can help working college students work with their demands…best advice is to reduce those demands, but sometimes they are difficult to reduce…what other qualities might be helpful? How can we help people develop these skills?</a:t>
            </a:r>
          </a:p>
          <a:p>
            <a:r>
              <a:rPr lang="en-US" dirty="0"/>
              <a:t>Enhance the number and quality of resources available to people so that they have those resources to address those demands in their life</a:t>
            </a:r>
          </a:p>
          <a:p>
            <a:r>
              <a:rPr lang="en-US" dirty="0"/>
              <a:t>***Last two slides---discuss reasons for enjoying this research and full circle back to JDR***</a:t>
            </a:r>
          </a:p>
          <a:p>
            <a:r>
              <a:rPr lang="en-US" dirty="0"/>
              <a:t>****Future research then conclusion—how it will benefit me and how I will utilize positive approaches in my career as a therapist—opportunity to study firsthand something I have experienced</a:t>
            </a:r>
          </a:p>
        </p:txBody>
      </p:sp>
      <p:sp>
        <p:nvSpPr>
          <p:cNvPr id="4" name="Slide Number Placeholder 3"/>
          <p:cNvSpPr>
            <a:spLocks noGrp="1"/>
          </p:cNvSpPr>
          <p:nvPr>
            <p:ph type="sldNum" sz="quarter" idx="5"/>
          </p:nvPr>
        </p:nvSpPr>
        <p:spPr/>
        <p:txBody>
          <a:bodyPr/>
          <a:lstStyle/>
          <a:p>
            <a:fld id="{77B131DF-584D-4CE1-9D63-D012E424BEE5}" type="slidenum">
              <a:rPr lang="en-US" smtClean="0"/>
              <a:t>6</a:t>
            </a:fld>
            <a:endParaRPr lang="en-US"/>
          </a:p>
        </p:txBody>
      </p:sp>
    </p:spTree>
    <p:extLst>
      <p:ext uri="{BB962C8B-B14F-4D97-AF65-F5344CB8AC3E}">
        <p14:creationId xmlns:p14="http://schemas.microsoft.com/office/powerpoint/2010/main" val="394029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I care? What is unique about my study? Role demands are generally this…</a:t>
            </a:r>
          </a:p>
        </p:txBody>
      </p:sp>
      <p:sp>
        <p:nvSpPr>
          <p:cNvPr id="4" name="Slide Number Placeholder 3"/>
          <p:cNvSpPr>
            <a:spLocks noGrp="1"/>
          </p:cNvSpPr>
          <p:nvPr>
            <p:ph type="sldNum" sz="quarter" idx="5"/>
          </p:nvPr>
        </p:nvSpPr>
        <p:spPr/>
        <p:txBody>
          <a:bodyPr/>
          <a:lstStyle/>
          <a:p>
            <a:fld id="{77B131DF-584D-4CE1-9D63-D012E424BEE5}" type="slidenum">
              <a:rPr lang="en-US" smtClean="0"/>
              <a:t>7</a:t>
            </a:fld>
            <a:endParaRPr lang="en-US"/>
          </a:p>
        </p:txBody>
      </p:sp>
    </p:spTree>
    <p:extLst>
      <p:ext uri="{BB962C8B-B14F-4D97-AF65-F5344CB8AC3E}">
        <p14:creationId xmlns:p14="http://schemas.microsoft.com/office/powerpoint/2010/main" val="256153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demands in EVERY role—</a:t>
            </a:r>
            <a:r>
              <a:rPr lang="en-US" dirty="0">
                <a:solidFill>
                  <a:schemeClr val="bg1"/>
                </a:solidFill>
              </a:rPr>
              <a:t>some seem to be not stressed and some seem to be extremely stressed. Is it role demands? Do working students that have more total role demands, are they going to have more negative stress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Arrow going up</a:t>
            </a:r>
          </a:p>
          <a:p>
            <a:endParaRPr lang="en-US" dirty="0"/>
          </a:p>
        </p:txBody>
      </p:sp>
      <p:sp>
        <p:nvSpPr>
          <p:cNvPr id="4" name="Slide Number Placeholder 3"/>
          <p:cNvSpPr>
            <a:spLocks noGrp="1"/>
          </p:cNvSpPr>
          <p:nvPr>
            <p:ph type="sldNum" sz="quarter" idx="5"/>
          </p:nvPr>
        </p:nvSpPr>
        <p:spPr/>
        <p:txBody>
          <a:bodyPr/>
          <a:lstStyle/>
          <a:p>
            <a:fld id="{77B131DF-584D-4CE1-9D63-D012E424BEE5}" type="slidenum">
              <a:rPr lang="en-US" smtClean="0"/>
              <a:t>8</a:t>
            </a:fld>
            <a:endParaRPr lang="en-US"/>
          </a:p>
        </p:txBody>
      </p:sp>
    </p:spTree>
    <p:extLst>
      <p:ext uri="{BB962C8B-B14F-4D97-AF65-F5344CB8AC3E}">
        <p14:creationId xmlns:p14="http://schemas.microsoft.com/office/powerpoint/2010/main" val="220743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131DF-584D-4CE1-9D63-D012E424BEE5}" type="slidenum">
              <a:rPr lang="en-US" smtClean="0"/>
              <a:t>9</a:t>
            </a:fld>
            <a:endParaRPr lang="en-US"/>
          </a:p>
        </p:txBody>
      </p:sp>
    </p:spTree>
    <p:extLst>
      <p:ext uri="{BB962C8B-B14F-4D97-AF65-F5344CB8AC3E}">
        <p14:creationId xmlns:p14="http://schemas.microsoft.com/office/powerpoint/2010/main" val="1827066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People may have a lot of demands but if they have a lot of resources, they may not be burnout and have negative stress responses, but more engaged. This theoretical framework was originally just focusing on one role—the role of an employee—my study is taking on the TOTAL role demands</a:t>
            </a:r>
          </a:p>
          <a:p>
            <a:endParaRPr lang="en-US" dirty="0">
              <a:solidFill>
                <a:schemeClr val="bg1"/>
              </a:solidFill>
            </a:endParaRPr>
          </a:p>
          <a:p>
            <a:r>
              <a:rPr lang="en-US" dirty="0">
                <a:solidFill>
                  <a:schemeClr val="bg1"/>
                </a:solidFill>
              </a:rPr>
              <a:t>I’d also like to look at engagement in the future, with this study we were looking at negative stress responses (sleep)…something Dr. Scherer has always been interested is the general sleep health of students</a:t>
            </a:r>
          </a:p>
          <a:p>
            <a:endParaRPr lang="en-US" dirty="0"/>
          </a:p>
        </p:txBody>
      </p:sp>
      <p:sp>
        <p:nvSpPr>
          <p:cNvPr id="4" name="Slide Number Placeholder 3"/>
          <p:cNvSpPr>
            <a:spLocks noGrp="1"/>
          </p:cNvSpPr>
          <p:nvPr>
            <p:ph type="sldNum" sz="quarter" idx="5"/>
          </p:nvPr>
        </p:nvSpPr>
        <p:spPr/>
        <p:txBody>
          <a:bodyPr/>
          <a:lstStyle/>
          <a:p>
            <a:fld id="{77B131DF-584D-4CE1-9D63-D012E424BEE5}" type="slidenum">
              <a:rPr lang="en-US" smtClean="0"/>
              <a:t>10</a:t>
            </a:fld>
            <a:endParaRPr lang="en-US"/>
          </a:p>
        </p:txBody>
      </p:sp>
    </p:spTree>
    <p:extLst>
      <p:ext uri="{BB962C8B-B14F-4D97-AF65-F5344CB8AC3E}">
        <p14:creationId xmlns:p14="http://schemas.microsoft.com/office/powerpoint/2010/main" val="2387975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131DF-584D-4CE1-9D63-D012E424BEE5}" type="slidenum">
              <a:rPr lang="en-US" smtClean="0"/>
              <a:t>12</a:t>
            </a:fld>
            <a:endParaRPr lang="en-US"/>
          </a:p>
        </p:txBody>
      </p:sp>
    </p:spTree>
    <p:extLst>
      <p:ext uri="{BB962C8B-B14F-4D97-AF65-F5344CB8AC3E}">
        <p14:creationId xmlns:p14="http://schemas.microsoft.com/office/powerpoint/2010/main" val="3290698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 name="Google Shape;13;p2"/>
          <p:cNvSpPr txBox="1">
            <a:spLocks noGrp="1"/>
          </p:cNvSpPr>
          <p:nvPr>
            <p:ph type="subTitle" idx="1"/>
          </p:nvPr>
        </p:nvSpPr>
        <p:spPr>
          <a:xfrm>
            <a:off x="1828800" y="3886200"/>
            <a:ext cx="8534400" cy="1752800"/>
          </a:xfrm>
          <a:prstGeom prst="rect">
            <a:avLst/>
          </a:prstGeom>
          <a:noFill/>
          <a:ln>
            <a:noFill/>
          </a:ln>
        </p:spPr>
        <p:txBody>
          <a:bodyPr spcFirstLastPara="1" wrap="square" lIns="91425" tIns="45700" rIns="91425" bIns="45700" anchor="t" anchorCtr="0"/>
          <a:lstStyle>
            <a:lvl1pPr lvl="0" algn="ctr">
              <a:spcBef>
                <a:spcPts val="853"/>
              </a:spcBef>
              <a:spcAft>
                <a:spcPts val="0"/>
              </a:spcAft>
              <a:buClr>
                <a:srgbClr val="888888"/>
              </a:buClr>
              <a:buSzPts val="3200"/>
              <a:buNone/>
              <a:defRPr>
                <a:solidFill>
                  <a:srgbClr val="888888"/>
                </a:solidFill>
              </a:defRPr>
            </a:lvl1pPr>
            <a:lvl2pPr lvl="1" algn="ctr">
              <a:spcBef>
                <a:spcPts val="747"/>
              </a:spcBef>
              <a:spcAft>
                <a:spcPts val="0"/>
              </a:spcAft>
              <a:buClr>
                <a:srgbClr val="888888"/>
              </a:buClr>
              <a:buSzPts val="2800"/>
              <a:buNone/>
              <a:defRPr>
                <a:solidFill>
                  <a:srgbClr val="888888"/>
                </a:solidFill>
              </a:defRPr>
            </a:lvl2pPr>
            <a:lvl3pPr lvl="2" algn="ctr">
              <a:spcBef>
                <a:spcPts val="640"/>
              </a:spcBef>
              <a:spcAft>
                <a:spcPts val="0"/>
              </a:spcAft>
              <a:buClr>
                <a:srgbClr val="888888"/>
              </a:buClr>
              <a:buSzPts val="2400"/>
              <a:buNone/>
              <a:defRPr>
                <a:solidFill>
                  <a:srgbClr val="888888"/>
                </a:solidFill>
              </a:defRPr>
            </a:lvl3pPr>
            <a:lvl4pPr lvl="3" algn="ctr">
              <a:spcBef>
                <a:spcPts val="533"/>
              </a:spcBef>
              <a:spcAft>
                <a:spcPts val="0"/>
              </a:spcAft>
              <a:buClr>
                <a:srgbClr val="888888"/>
              </a:buClr>
              <a:buSzPts val="2000"/>
              <a:buNone/>
              <a:defRPr>
                <a:solidFill>
                  <a:srgbClr val="888888"/>
                </a:solidFill>
              </a:defRPr>
            </a:lvl4pPr>
            <a:lvl5pPr lvl="4" algn="ctr">
              <a:spcBef>
                <a:spcPts val="533"/>
              </a:spcBef>
              <a:spcAft>
                <a:spcPts val="0"/>
              </a:spcAft>
              <a:buClr>
                <a:srgbClr val="888888"/>
              </a:buClr>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14" name="Google Shape;14;p2"/>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4D942BD-648C-CD44-82B1-44DDB1D5909E}" type="datetime1">
              <a:rPr lang="en-US" smtClean="0"/>
              <a:t>2/5/21</a:t>
            </a:fld>
            <a:endParaRPr lang="en-US"/>
          </a:p>
        </p:txBody>
      </p:sp>
      <p:sp>
        <p:nvSpPr>
          <p:cNvPr id="15" name="Google Shape;15;p2"/>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Kegley &amp; Scherer</a:t>
            </a:r>
          </a:p>
        </p:txBody>
      </p:sp>
      <p:sp>
        <p:nvSpPr>
          <p:cNvPr id="16" name="Google Shape;16;p2"/>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AC0976D-C3D5-4C45-8D7E-D67DCEC18C8B}" type="slidenum">
              <a:rPr lang="en-US" smtClean="0"/>
              <a:t>‹#›</a:t>
            </a:fld>
            <a:endParaRPr lang="en-US"/>
          </a:p>
        </p:txBody>
      </p:sp>
    </p:spTree>
    <p:extLst>
      <p:ext uri="{BB962C8B-B14F-4D97-AF65-F5344CB8AC3E}">
        <p14:creationId xmlns:p14="http://schemas.microsoft.com/office/powerpoint/2010/main" val="3031986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09600" y="800100"/>
            <a:ext cx="10972800" cy="11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6" name="Google Shape;76;p12"/>
          <p:cNvSpPr txBox="1">
            <a:spLocks noGrp="1"/>
          </p:cNvSpPr>
          <p:nvPr>
            <p:ph type="body" idx="1"/>
          </p:nvPr>
        </p:nvSpPr>
        <p:spPr>
          <a:xfrm rot="5400000">
            <a:off x="4118800" y="-1337501"/>
            <a:ext cx="3954400" cy="10972800"/>
          </a:xfrm>
          <a:prstGeom prst="rect">
            <a:avLst/>
          </a:prstGeom>
          <a:noFill/>
          <a:ln>
            <a:noFill/>
          </a:ln>
        </p:spPr>
        <p:txBody>
          <a:bodyPr spcFirstLastPara="1" wrap="square" lIns="91425" tIns="45700" rIns="91425" bIns="45700" anchor="t" anchorCtr="0"/>
          <a:lstStyle>
            <a:lvl1pPr marL="609585" lvl="0" indent="-457189" algn="l">
              <a:spcBef>
                <a:spcPts val="480"/>
              </a:spcBef>
              <a:spcAft>
                <a:spcPts val="0"/>
              </a:spcAft>
              <a:buClr>
                <a:srgbClr val="FFFFFF"/>
              </a:buClr>
              <a:buSzPts val="1800"/>
              <a:buChar char="•"/>
              <a:defRPr/>
            </a:lvl1pPr>
            <a:lvl2pPr marL="1219170" lvl="1" indent="-457189" algn="l">
              <a:spcBef>
                <a:spcPts val="480"/>
              </a:spcBef>
              <a:spcAft>
                <a:spcPts val="0"/>
              </a:spcAft>
              <a:buClr>
                <a:srgbClr val="FFFFFF"/>
              </a:buClr>
              <a:buSzPts val="1800"/>
              <a:buChar char="–"/>
              <a:defRPr/>
            </a:lvl2pPr>
            <a:lvl3pPr marL="1828754" lvl="2" indent="-457189" algn="l">
              <a:spcBef>
                <a:spcPts val="480"/>
              </a:spcBef>
              <a:spcAft>
                <a:spcPts val="0"/>
              </a:spcAft>
              <a:buClr>
                <a:srgbClr val="FFFFFF"/>
              </a:buClr>
              <a:buSzPts val="1800"/>
              <a:buChar char="•"/>
              <a:defRPr/>
            </a:lvl3pPr>
            <a:lvl4pPr marL="2438339" lvl="3" indent="-457189" algn="l">
              <a:spcBef>
                <a:spcPts val="480"/>
              </a:spcBef>
              <a:spcAft>
                <a:spcPts val="0"/>
              </a:spcAft>
              <a:buClr>
                <a:srgbClr val="FFFFFF"/>
              </a:buClr>
              <a:buSzPts val="1800"/>
              <a:buChar char="–"/>
              <a:defRPr/>
            </a:lvl4pPr>
            <a:lvl5pPr marL="3047924" lvl="4" indent="-457189" algn="l">
              <a:spcBef>
                <a:spcPts val="480"/>
              </a:spcBef>
              <a:spcAft>
                <a:spcPts val="0"/>
              </a:spcAft>
              <a:buClr>
                <a:srgbClr val="FFFFF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7" name="Google Shape;77;p12"/>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0DE17FC-78D8-0141-BB73-1D79872FA015}" type="datetime1">
              <a:rPr lang="en-US" smtClean="0"/>
              <a:t>2/5/21</a:t>
            </a:fld>
            <a:endParaRPr lang="en-US"/>
          </a:p>
        </p:txBody>
      </p:sp>
      <p:sp>
        <p:nvSpPr>
          <p:cNvPr id="78" name="Google Shape;78;p12"/>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Kegley &amp; Scherer</a:t>
            </a:r>
          </a:p>
        </p:txBody>
      </p:sp>
      <p:sp>
        <p:nvSpPr>
          <p:cNvPr id="79" name="Google Shape;79;p12"/>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AC0976D-C3D5-4C45-8D7E-D67DCEC18C8B}" type="slidenum">
              <a:rPr lang="en-US" smtClean="0"/>
              <a:t>‹#›</a:t>
            </a:fld>
            <a:endParaRPr lang="en-US"/>
          </a:p>
        </p:txBody>
      </p:sp>
    </p:spTree>
    <p:extLst>
      <p:ext uri="{BB962C8B-B14F-4D97-AF65-F5344CB8AC3E}">
        <p14:creationId xmlns:p14="http://schemas.microsoft.com/office/powerpoint/2010/main" val="352698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rot="5400000">
            <a:off x="7547800" y="2091500"/>
            <a:ext cx="5326000" cy="27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2" name="Google Shape;82;p13"/>
          <p:cNvSpPr txBox="1">
            <a:spLocks noGrp="1"/>
          </p:cNvSpPr>
          <p:nvPr>
            <p:ph type="body" idx="1"/>
          </p:nvPr>
        </p:nvSpPr>
        <p:spPr>
          <a:xfrm rot="5400000">
            <a:off x="1959800" y="-550100"/>
            <a:ext cx="5326000" cy="8026400"/>
          </a:xfrm>
          <a:prstGeom prst="rect">
            <a:avLst/>
          </a:prstGeom>
          <a:noFill/>
          <a:ln>
            <a:noFill/>
          </a:ln>
        </p:spPr>
        <p:txBody>
          <a:bodyPr spcFirstLastPara="1" wrap="square" lIns="91425" tIns="45700" rIns="91425" bIns="45700" anchor="t" anchorCtr="0"/>
          <a:lstStyle>
            <a:lvl1pPr marL="609585" lvl="0" indent="-457189" algn="l">
              <a:spcBef>
                <a:spcPts val="480"/>
              </a:spcBef>
              <a:spcAft>
                <a:spcPts val="0"/>
              </a:spcAft>
              <a:buClr>
                <a:srgbClr val="FFFFFF"/>
              </a:buClr>
              <a:buSzPts val="1800"/>
              <a:buChar char="•"/>
              <a:defRPr/>
            </a:lvl1pPr>
            <a:lvl2pPr marL="1219170" lvl="1" indent="-457189" algn="l">
              <a:spcBef>
                <a:spcPts val="480"/>
              </a:spcBef>
              <a:spcAft>
                <a:spcPts val="0"/>
              </a:spcAft>
              <a:buClr>
                <a:srgbClr val="FFFFFF"/>
              </a:buClr>
              <a:buSzPts val="1800"/>
              <a:buChar char="–"/>
              <a:defRPr/>
            </a:lvl2pPr>
            <a:lvl3pPr marL="1828754" lvl="2" indent="-457189" algn="l">
              <a:spcBef>
                <a:spcPts val="480"/>
              </a:spcBef>
              <a:spcAft>
                <a:spcPts val="0"/>
              </a:spcAft>
              <a:buClr>
                <a:srgbClr val="FFFFFF"/>
              </a:buClr>
              <a:buSzPts val="1800"/>
              <a:buChar char="•"/>
              <a:defRPr/>
            </a:lvl3pPr>
            <a:lvl4pPr marL="2438339" lvl="3" indent="-457189" algn="l">
              <a:spcBef>
                <a:spcPts val="480"/>
              </a:spcBef>
              <a:spcAft>
                <a:spcPts val="0"/>
              </a:spcAft>
              <a:buClr>
                <a:srgbClr val="FFFFFF"/>
              </a:buClr>
              <a:buSzPts val="1800"/>
              <a:buChar char="–"/>
              <a:defRPr/>
            </a:lvl4pPr>
            <a:lvl5pPr marL="3047924" lvl="4" indent="-457189" algn="l">
              <a:spcBef>
                <a:spcPts val="480"/>
              </a:spcBef>
              <a:spcAft>
                <a:spcPts val="0"/>
              </a:spcAft>
              <a:buClr>
                <a:srgbClr val="FFFFF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83" name="Google Shape;83;p13"/>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1DFF64F-E392-6047-A5E2-DA7B70BFB2B9}" type="datetime1">
              <a:rPr lang="en-US" smtClean="0"/>
              <a:t>2/5/21</a:t>
            </a:fld>
            <a:endParaRPr lang="en-US"/>
          </a:p>
        </p:txBody>
      </p:sp>
      <p:sp>
        <p:nvSpPr>
          <p:cNvPr id="84" name="Google Shape;84;p13"/>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Kegley &amp; Scherer</a:t>
            </a:r>
          </a:p>
        </p:txBody>
      </p:sp>
      <p:sp>
        <p:nvSpPr>
          <p:cNvPr id="85" name="Google Shape;85;p13"/>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AC0976D-C3D5-4C45-8D7E-D67DCEC18C8B}" type="slidenum">
              <a:rPr lang="en-US" smtClean="0"/>
              <a:t>‹#›</a:t>
            </a:fld>
            <a:endParaRPr lang="en-US"/>
          </a:p>
        </p:txBody>
      </p:sp>
    </p:spTree>
    <p:extLst>
      <p:ext uri="{BB962C8B-B14F-4D97-AF65-F5344CB8AC3E}">
        <p14:creationId xmlns:p14="http://schemas.microsoft.com/office/powerpoint/2010/main" val="2398552124"/>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09600" y="1143000"/>
            <a:ext cx="10972800" cy="11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9" name="Google Shape;19;p3"/>
          <p:cNvSpPr txBox="1">
            <a:spLocks noGrp="1"/>
          </p:cNvSpPr>
          <p:nvPr>
            <p:ph type="body" idx="1"/>
          </p:nvPr>
        </p:nvSpPr>
        <p:spPr>
          <a:xfrm>
            <a:off x="609600" y="2514600"/>
            <a:ext cx="10972800" cy="3611600"/>
          </a:xfrm>
          <a:prstGeom prst="rect">
            <a:avLst/>
          </a:prstGeom>
          <a:noFill/>
          <a:ln>
            <a:noFill/>
          </a:ln>
        </p:spPr>
        <p:txBody>
          <a:bodyPr spcFirstLastPara="1" wrap="square" lIns="91425" tIns="45700" rIns="91425" bIns="45700" anchor="t" anchorCtr="0"/>
          <a:lstStyle>
            <a:lvl1pPr marL="609585" lvl="0" indent="-457189" algn="l">
              <a:spcBef>
                <a:spcPts val="480"/>
              </a:spcBef>
              <a:spcAft>
                <a:spcPts val="0"/>
              </a:spcAft>
              <a:buClr>
                <a:srgbClr val="FFFFFF"/>
              </a:buClr>
              <a:buSzPts val="1800"/>
              <a:buChar char="•"/>
              <a:defRPr/>
            </a:lvl1pPr>
            <a:lvl2pPr marL="1219170" lvl="1" indent="-457189" algn="l">
              <a:spcBef>
                <a:spcPts val="480"/>
              </a:spcBef>
              <a:spcAft>
                <a:spcPts val="0"/>
              </a:spcAft>
              <a:buClr>
                <a:srgbClr val="FFFFFF"/>
              </a:buClr>
              <a:buSzPts val="1800"/>
              <a:buChar char="–"/>
              <a:defRPr/>
            </a:lvl2pPr>
            <a:lvl3pPr marL="1828754" lvl="2" indent="-457189" algn="l">
              <a:spcBef>
                <a:spcPts val="480"/>
              </a:spcBef>
              <a:spcAft>
                <a:spcPts val="0"/>
              </a:spcAft>
              <a:buClr>
                <a:srgbClr val="FFFFFF"/>
              </a:buClr>
              <a:buSzPts val="1800"/>
              <a:buChar char="•"/>
              <a:defRPr/>
            </a:lvl3pPr>
            <a:lvl4pPr marL="2438339" lvl="3" indent="-457189" algn="l">
              <a:spcBef>
                <a:spcPts val="480"/>
              </a:spcBef>
              <a:spcAft>
                <a:spcPts val="0"/>
              </a:spcAft>
              <a:buClr>
                <a:srgbClr val="FFFFFF"/>
              </a:buClr>
              <a:buSzPts val="1800"/>
              <a:buChar char="–"/>
              <a:defRPr/>
            </a:lvl4pPr>
            <a:lvl5pPr marL="3047924" lvl="4" indent="-457189" algn="l">
              <a:spcBef>
                <a:spcPts val="480"/>
              </a:spcBef>
              <a:spcAft>
                <a:spcPts val="0"/>
              </a:spcAft>
              <a:buClr>
                <a:srgbClr val="FFFFF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20" name="Google Shape;20;p3"/>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AA849F4-1B10-424B-AAEF-8B7F2B40BC4E}" type="datetime1">
              <a:rPr lang="en-US" smtClean="0"/>
              <a:t>2/5/21</a:t>
            </a:fld>
            <a:endParaRPr lang="en-US"/>
          </a:p>
        </p:txBody>
      </p:sp>
      <p:sp>
        <p:nvSpPr>
          <p:cNvPr id="21" name="Google Shape;21;p3"/>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Kegley &amp; Scherer</a:t>
            </a:r>
          </a:p>
        </p:txBody>
      </p:sp>
      <p:sp>
        <p:nvSpPr>
          <p:cNvPr id="22" name="Google Shape;22;p3"/>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AC0976D-C3D5-4C45-8D7E-D67DCEC18C8B}" type="slidenum">
              <a:rPr lang="en-US" smtClean="0"/>
              <a:t>‹#›</a:t>
            </a:fld>
            <a:endParaRPr lang="en-US"/>
          </a:p>
        </p:txBody>
      </p:sp>
    </p:spTree>
    <p:extLst>
      <p:ext uri="{BB962C8B-B14F-4D97-AF65-F5344CB8AC3E}">
        <p14:creationId xmlns:p14="http://schemas.microsoft.com/office/powerpoint/2010/main" val="1840060267"/>
      </p:ext>
    </p:extLst>
  </p:cSld>
  <p:clrMapOvr>
    <a:masterClrMapping/>
  </p:clrMapOvr>
  <p:extLst>
    <p:ext uri="{DCECCB84-F9BA-43D5-87BE-67443E8EF086}">
      <p15:sldGuideLst xmlns:p15="http://schemas.microsoft.com/office/powerpoint/2012/main">
        <p15:guide id="1" orient="horz" pos="540">
          <p15:clr>
            <a:srgbClr val="FBAE40"/>
          </p15:clr>
        </p15:guide>
        <p15:guide id="2" orient="horz" pos="11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FFFFFF"/>
              </a:buClr>
              <a:buSzPts val="4000"/>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1" name="Google Shape;31;p5"/>
          <p:cNvSpPr txBox="1">
            <a:spLocks noGrp="1"/>
          </p:cNvSpPr>
          <p:nvPr>
            <p:ph type="body" idx="1"/>
          </p:nvPr>
        </p:nvSpPr>
        <p:spPr>
          <a:xfrm>
            <a:off x="963084" y="2906713"/>
            <a:ext cx="10363200" cy="1500000"/>
          </a:xfrm>
          <a:prstGeom prst="rect">
            <a:avLst/>
          </a:prstGeom>
          <a:noFill/>
          <a:ln>
            <a:noFill/>
          </a:ln>
        </p:spPr>
        <p:txBody>
          <a:bodyPr spcFirstLastPara="1" wrap="square" lIns="91425" tIns="45700" rIns="91425" bIns="45700" anchor="b" anchorCtr="0"/>
          <a:lstStyle>
            <a:lvl1pPr marL="609585" lvl="0" indent="-304792" algn="l">
              <a:spcBef>
                <a:spcPts val="533"/>
              </a:spcBef>
              <a:spcAft>
                <a:spcPts val="0"/>
              </a:spcAft>
              <a:buClr>
                <a:srgbClr val="FFFFFF"/>
              </a:buClr>
              <a:buSzPts val="2000"/>
              <a:buNone/>
              <a:defRPr sz="2667">
                <a:solidFill>
                  <a:srgbClr val="FFFFFF"/>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pPr lvl="0"/>
            <a:r>
              <a:rPr lang="en-US"/>
              <a:t>Edit Master text styles</a:t>
            </a:r>
          </a:p>
        </p:txBody>
      </p:sp>
      <p:sp>
        <p:nvSpPr>
          <p:cNvPr id="32" name="Google Shape;32;p5"/>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AB8ECF9-8A2F-184C-945A-1985C6301B2D}" type="datetime1">
              <a:rPr lang="en-US" smtClean="0"/>
              <a:t>2/5/21</a:t>
            </a:fld>
            <a:endParaRPr lang="en-US"/>
          </a:p>
        </p:txBody>
      </p:sp>
      <p:sp>
        <p:nvSpPr>
          <p:cNvPr id="33" name="Google Shape;33;p5"/>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Kegley &amp; Scherer</a:t>
            </a:r>
          </a:p>
        </p:txBody>
      </p:sp>
      <p:sp>
        <p:nvSpPr>
          <p:cNvPr id="34" name="Google Shape;34;p5"/>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AC0976D-C3D5-4C45-8D7E-D67DCEC18C8B}" type="slidenum">
              <a:rPr lang="en-US" smtClean="0"/>
              <a:t>‹#›</a:t>
            </a:fld>
            <a:endParaRPr lang="en-US"/>
          </a:p>
        </p:txBody>
      </p:sp>
    </p:spTree>
    <p:extLst>
      <p:ext uri="{BB962C8B-B14F-4D97-AF65-F5344CB8AC3E}">
        <p14:creationId xmlns:p14="http://schemas.microsoft.com/office/powerpoint/2010/main" val="389439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609600" y="800100"/>
            <a:ext cx="10972800" cy="11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7" name="Google Shape;37;p6"/>
          <p:cNvSpPr txBox="1">
            <a:spLocks noGrp="1"/>
          </p:cNvSpPr>
          <p:nvPr>
            <p:ph type="body" idx="1"/>
          </p:nvPr>
        </p:nvSpPr>
        <p:spPr>
          <a:xfrm>
            <a:off x="609600" y="2169459"/>
            <a:ext cx="5384800" cy="3956800"/>
          </a:xfrm>
          <a:prstGeom prst="rect">
            <a:avLst/>
          </a:prstGeom>
          <a:noFill/>
          <a:ln>
            <a:noFill/>
          </a:ln>
        </p:spPr>
        <p:txBody>
          <a:bodyPr spcFirstLastPara="1" wrap="square" lIns="91425" tIns="45700" rIns="91425" bIns="45700" anchor="t" anchorCtr="0"/>
          <a:lstStyle>
            <a:lvl1pPr marL="609585" lvl="0" indent="-541853" algn="l">
              <a:spcBef>
                <a:spcPts val="747"/>
              </a:spcBef>
              <a:spcAft>
                <a:spcPts val="0"/>
              </a:spcAft>
              <a:buClr>
                <a:srgbClr val="FFFFFF"/>
              </a:buClr>
              <a:buSzPts val="2800"/>
              <a:buChar char="•"/>
              <a:defRPr sz="3733"/>
            </a:lvl1pPr>
            <a:lvl2pPr marL="1219170" lvl="1" indent="-507987" algn="l">
              <a:spcBef>
                <a:spcPts val="640"/>
              </a:spcBef>
              <a:spcAft>
                <a:spcPts val="0"/>
              </a:spcAft>
              <a:buClr>
                <a:srgbClr val="FFFFFF"/>
              </a:buClr>
              <a:buSzPts val="2400"/>
              <a:buChar char="–"/>
              <a:defRPr sz="3200"/>
            </a:lvl2pPr>
            <a:lvl3pPr marL="1828754" lvl="2" indent="-474121" algn="l">
              <a:spcBef>
                <a:spcPts val="533"/>
              </a:spcBef>
              <a:spcAft>
                <a:spcPts val="0"/>
              </a:spcAft>
              <a:buClr>
                <a:srgbClr val="FFFFFF"/>
              </a:buClr>
              <a:buSzPts val="2000"/>
              <a:buChar char="•"/>
              <a:defRPr sz="2667"/>
            </a:lvl3pPr>
            <a:lvl4pPr marL="2438339" lvl="3" indent="-457189" algn="l">
              <a:spcBef>
                <a:spcPts val="480"/>
              </a:spcBef>
              <a:spcAft>
                <a:spcPts val="0"/>
              </a:spcAft>
              <a:buClr>
                <a:srgbClr val="FFFFFF"/>
              </a:buClr>
              <a:buSzPts val="1800"/>
              <a:buChar char="–"/>
              <a:defRPr sz="2400"/>
            </a:lvl4pPr>
            <a:lvl5pPr marL="3047924" lvl="4" indent="-457189" algn="l">
              <a:spcBef>
                <a:spcPts val="480"/>
              </a:spcBef>
              <a:spcAft>
                <a:spcPts val="0"/>
              </a:spcAft>
              <a:buClr>
                <a:srgbClr val="FFFFFF"/>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pPr lvl="0"/>
            <a:r>
              <a:rPr lang="en-US"/>
              <a:t>Edit Master text styles</a:t>
            </a:r>
          </a:p>
        </p:txBody>
      </p:sp>
      <p:sp>
        <p:nvSpPr>
          <p:cNvPr id="38" name="Google Shape;38;p6"/>
          <p:cNvSpPr txBox="1">
            <a:spLocks noGrp="1"/>
          </p:cNvSpPr>
          <p:nvPr>
            <p:ph type="body" idx="2"/>
          </p:nvPr>
        </p:nvSpPr>
        <p:spPr>
          <a:xfrm>
            <a:off x="6197600" y="2169459"/>
            <a:ext cx="5384800" cy="3956800"/>
          </a:xfrm>
          <a:prstGeom prst="rect">
            <a:avLst/>
          </a:prstGeom>
          <a:noFill/>
          <a:ln>
            <a:noFill/>
          </a:ln>
        </p:spPr>
        <p:txBody>
          <a:bodyPr spcFirstLastPara="1" wrap="square" lIns="91425" tIns="45700" rIns="91425" bIns="45700" anchor="t" anchorCtr="0"/>
          <a:lstStyle>
            <a:lvl1pPr marL="609585" lvl="0" indent="-541853" algn="l">
              <a:spcBef>
                <a:spcPts val="747"/>
              </a:spcBef>
              <a:spcAft>
                <a:spcPts val="0"/>
              </a:spcAft>
              <a:buClr>
                <a:srgbClr val="FFFFFF"/>
              </a:buClr>
              <a:buSzPts val="2800"/>
              <a:buChar char="•"/>
              <a:defRPr sz="3733"/>
            </a:lvl1pPr>
            <a:lvl2pPr marL="1219170" lvl="1" indent="-507987" algn="l">
              <a:spcBef>
                <a:spcPts val="640"/>
              </a:spcBef>
              <a:spcAft>
                <a:spcPts val="0"/>
              </a:spcAft>
              <a:buClr>
                <a:srgbClr val="FFFFFF"/>
              </a:buClr>
              <a:buSzPts val="2400"/>
              <a:buChar char="–"/>
              <a:defRPr sz="3200"/>
            </a:lvl2pPr>
            <a:lvl3pPr marL="1828754" lvl="2" indent="-474121" algn="l">
              <a:spcBef>
                <a:spcPts val="533"/>
              </a:spcBef>
              <a:spcAft>
                <a:spcPts val="0"/>
              </a:spcAft>
              <a:buClr>
                <a:srgbClr val="FFFFFF"/>
              </a:buClr>
              <a:buSzPts val="2000"/>
              <a:buChar char="•"/>
              <a:defRPr sz="2667"/>
            </a:lvl3pPr>
            <a:lvl4pPr marL="2438339" lvl="3" indent="-457189" algn="l">
              <a:spcBef>
                <a:spcPts val="480"/>
              </a:spcBef>
              <a:spcAft>
                <a:spcPts val="0"/>
              </a:spcAft>
              <a:buClr>
                <a:srgbClr val="FFFFFF"/>
              </a:buClr>
              <a:buSzPts val="1800"/>
              <a:buChar char="–"/>
              <a:defRPr sz="2400"/>
            </a:lvl4pPr>
            <a:lvl5pPr marL="3047924" lvl="4" indent="-457189" algn="l">
              <a:spcBef>
                <a:spcPts val="480"/>
              </a:spcBef>
              <a:spcAft>
                <a:spcPts val="0"/>
              </a:spcAft>
              <a:buClr>
                <a:srgbClr val="FFFFFF"/>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pPr lvl="0"/>
            <a:r>
              <a:rPr lang="en-US"/>
              <a:t>Edit Master text styles</a:t>
            </a:r>
          </a:p>
        </p:txBody>
      </p:sp>
      <p:sp>
        <p:nvSpPr>
          <p:cNvPr id="39" name="Google Shape;39;p6"/>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F9A8B0D-44A5-134E-A36C-2DCC96A1C112}" type="datetime1">
              <a:rPr lang="en-US" smtClean="0"/>
              <a:t>2/5/21</a:t>
            </a:fld>
            <a:endParaRPr lang="en-US"/>
          </a:p>
        </p:txBody>
      </p:sp>
      <p:sp>
        <p:nvSpPr>
          <p:cNvPr id="40" name="Google Shape;40;p6"/>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Kegley &amp; Scherer</a:t>
            </a:r>
          </a:p>
        </p:txBody>
      </p:sp>
      <p:sp>
        <p:nvSpPr>
          <p:cNvPr id="41" name="Google Shape;41;p6"/>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AC0976D-C3D5-4C45-8D7E-D67DCEC18C8B}" type="slidenum">
              <a:rPr lang="en-US" smtClean="0"/>
              <a:t>‹#›</a:t>
            </a:fld>
            <a:endParaRPr lang="en-US"/>
          </a:p>
        </p:txBody>
      </p:sp>
    </p:spTree>
    <p:extLst>
      <p:ext uri="{BB962C8B-B14F-4D97-AF65-F5344CB8AC3E}">
        <p14:creationId xmlns:p14="http://schemas.microsoft.com/office/powerpoint/2010/main" val="415535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09600" y="800100"/>
            <a:ext cx="10972800" cy="11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FFFFFF"/>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4" name="Google Shape;44;p7"/>
          <p:cNvSpPr txBox="1">
            <a:spLocks noGrp="1"/>
          </p:cNvSpPr>
          <p:nvPr>
            <p:ph type="body" idx="1"/>
          </p:nvPr>
        </p:nvSpPr>
        <p:spPr>
          <a:xfrm>
            <a:off x="609600" y="2169459"/>
            <a:ext cx="5386800" cy="639600"/>
          </a:xfrm>
          <a:prstGeom prst="rect">
            <a:avLst/>
          </a:prstGeom>
          <a:noFill/>
          <a:ln>
            <a:noFill/>
          </a:ln>
        </p:spPr>
        <p:txBody>
          <a:bodyPr spcFirstLastPara="1" wrap="square" lIns="91425" tIns="45700" rIns="91425" bIns="45700" anchor="b" anchorCtr="0"/>
          <a:lstStyle>
            <a:lvl1pPr marL="609585" lvl="0" indent="-304792" algn="l">
              <a:spcBef>
                <a:spcPts val="640"/>
              </a:spcBef>
              <a:spcAft>
                <a:spcPts val="0"/>
              </a:spcAft>
              <a:buClr>
                <a:srgbClr val="FFFFFF"/>
              </a:buClr>
              <a:buSzPts val="2400"/>
              <a:buNone/>
              <a:defRPr sz="3200" b="1"/>
            </a:lvl1pPr>
            <a:lvl2pPr marL="1219170" lvl="1" indent="-304792" algn="l">
              <a:spcBef>
                <a:spcPts val="533"/>
              </a:spcBef>
              <a:spcAft>
                <a:spcPts val="0"/>
              </a:spcAft>
              <a:buClr>
                <a:srgbClr val="FFFFFF"/>
              </a:buClr>
              <a:buSzPts val="2000"/>
              <a:buNone/>
              <a:defRPr sz="2667" b="1"/>
            </a:lvl2pPr>
            <a:lvl3pPr marL="1828754" lvl="2" indent="-304792" algn="l">
              <a:spcBef>
                <a:spcPts val="480"/>
              </a:spcBef>
              <a:spcAft>
                <a:spcPts val="0"/>
              </a:spcAft>
              <a:buClr>
                <a:srgbClr val="FFFFFF"/>
              </a:buClr>
              <a:buSzPts val="1800"/>
              <a:buNone/>
              <a:defRPr sz="2400" b="1"/>
            </a:lvl3pPr>
            <a:lvl4pPr marL="2438339" lvl="3" indent="-304792" algn="l">
              <a:spcBef>
                <a:spcPts val="427"/>
              </a:spcBef>
              <a:spcAft>
                <a:spcPts val="0"/>
              </a:spcAft>
              <a:buClr>
                <a:srgbClr val="FFFFFF"/>
              </a:buClr>
              <a:buSzPts val="1600"/>
              <a:buNone/>
              <a:defRPr sz="2133" b="1"/>
            </a:lvl4pPr>
            <a:lvl5pPr marL="3047924" lvl="4" indent="-304792" algn="l">
              <a:spcBef>
                <a:spcPts val="427"/>
              </a:spcBef>
              <a:spcAft>
                <a:spcPts val="0"/>
              </a:spcAft>
              <a:buClr>
                <a:srgbClr val="FFFFFF"/>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pPr lvl="0"/>
            <a:r>
              <a:rPr lang="en-US"/>
              <a:t>Edit Master text styles</a:t>
            </a:r>
          </a:p>
        </p:txBody>
      </p:sp>
      <p:sp>
        <p:nvSpPr>
          <p:cNvPr id="45" name="Google Shape;45;p7"/>
          <p:cNvSpPr txBox="1">
            <a:spLocks noGrp="1"/>
          </p:cNvSpPr>
          <p:nvPr>
            <p:ph type="body" idx="2"/>
          </p:nvPr>
        </p:nvSpPr>
        <p:spPr>
          <a:xfrm>
            <a:off x="609600" y="2809221"/>
            <a:ext cx="5386800" cy="3316800"/>
          </a:xfrm>
          <a:prstGeom prst="rect">
            <a:avLst/>
          </a:prstGeom>
          <a:noFill/>
          <a:ln>
            <a:noFill/>
          </a:ln>
        </p:spPr>
        <p:txBody>
          <a:bodyPr spcFirstLastPara="1" wrap="square" lIns="91425" tIns="45700" rIns="91425" bIns="45700" anchor="t" anchorCtr="0"/>
          <a:lstStyle>
            <a:lvl1pPr marL="609585" lvl="0" indent="-507987" algn="l">
              <a:spcBef>
                <a:spcPts val="640"/>
              </a:spcBef>
              <a:spcAft>
                <a:spcPts val="0"/>
              </a:spcAft>
              <a:buClr>
                <a:srgbClr val="FFFFFF"/>
              </a:buClr>
              <a:buSzPts val="2400"/>
              <a:buChar char="•"/>
              <a:defRPr sz="3200"/>
            </a:lvl1pPr>
            <a:lvl2pPr marL="1219170" lvl="1" indent="-474121" algn="l">
              <a:spcBef>
                <a:spcPts val="533"/>
              </a:spcBef>
              <a:spcAft>
                <a:spcPts val="0"/>
              </a:spcAft>
              <a:buClr>
                <a:srgbClr val="FFFFFF"/>
              </a:buClr>
              <a:buSzPts val="2000"/>
              <a:buChar char="–"/>
              <a:defRPr sz="2667"/>
            </a:lvl2pPr>
            <a:lvl3pPr marL="1828754" lvl="2" indent="-457189" algn="l">
              <a:spcBef>
                <a:spcPts val="480"/>
              </a:spcBef>
              <a:spcAft>
                <a:spcPts val="0"/>
              </a:spcAft>
              <a:buClr>
                <a:srgbClr val="FFFFFF"/>
              </a:buClr>
              <a:buSzPts val="1800"/>
              <a:buChar char="•"/>
              <a:defRPr sz="2400"/>
            </a:lvl3pPr>
            <a:lvl4pPr marL="2438339" lvl="3" indent="-440256" algn="l">
              <a:spcBef>
                <a:spcPts val="427"/>
              </a:spcBef>
              <a:spcAft>
                <a:spcPts val="0"/>
              </a:spcAft>
              <a:buClr>
                <a:srgbClr val="FFFFFF"/>
              </a:buClr>
              <a:buSzPts val="1600"/>
              <a:buChar char="–"/>
              <a:defRPr sz="2133"/>
            </a:lvl4pPr>
            <a:lvl5pPr marL="3047924" lvl="4" indent="-440256" algn="l">
              <a:spcBef>
                <a:spcPts val="427"/>
              </a:spcBef>
              <a:spcAft>
                <a:spcPts val="0"/>
              </a:spcAft>
              <a:buClr>
                <a:srgbClr val="FFFFFF"/>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pPr lvl="0"/>
            <a:r>
              <a:rPr lang="en-US"/>
              <a:t>Edit Master text styles</a:t>
            </a:r>
          </a:p>
        </p:txBody>
      </p:sp>
      <p:sp>
        <p:nvSpPr>
          <p:cNvPr id="46" name="Google Shape;46;p7"/>
          <p:cNvSpPr txBox="1">
            <a:spLocks noGrp="1"/>
          </p:cNvSpPr>
          <p:nvPr>
            <p:ph type="body" idx="3"/>
          </p:nvPr>
        </p:nvSpPr>
        <p:spPr>
          <a:xfrm>
            <a:off x="6193365" y="2169459"/>
            <a:ext cx="5389200" cy="639600"/>
          </a:xfrm>
          <a:prstGeom prst="rect">
            <a:avLst/>
          </a:prstGeom>
          <a:noFill/>
          <a:ln>
            <a:noFill/>
          </a:ln>
        </p:spPr>
        <p:txBody>
          <a:bodyPr spcFirstLastPara="1" wrap="square" lIns="91425" tIns="45700" rIns="91425" bIns="45700" anchor="b" anchorCtr="0"/>
          <a:lstStyle>
            <a:lvl1pPr marL="609585" lvl="0" indent="-304792" algn="l">
              <a:spcBef>
                <a:spcPts val="640"/>
              </a:spcBef>
              <a:spcAft>
                <a:spcPts val="0"/>
              </a:spcAft>
              <a:buClr>
                <a:srgbClr val="FFFFFF"/>
              </a:buClr>
              <a:buSzPts val="2400"/>
              <a:buNone/>
              <a:defRPr sz="3200" b="1"/>
            </a:lvl1pPr>
            <a:lvl2pPr marL="1219170" lvl="1" indent="-304792" algn="l">
              <a:spcBef>
                <a:spcPts val="533"/>
              </a:spcBef>
              <a:spcAft>
                <a:spcPts val="0"/>
              </a:spcAft>
              <a:buClr>
                <a:srgbClr val="FFFFFF"/>
              </a:buClr>
              <a:buSzPts val="2000"/>
              <a:buNone/>
              <a:defRPr sz="2667" b="1"/>
            </a:lvl2pPr>
            <a:lvl3pPr marL="1828754" lvl="2" indent="-304792" algn="l">
              <a:spcBef>
                <a:spcPts val="480"/>
              </a:spcBef>
              <a:spcAft>
                <a:spcPts val="0"/>
              </a:spcAft>
              <a:buClr>
                <a:srgbClr val="FFFFFF"/>
              </a:buClr>
              <a:buSzPts val="1800"/>
              <a:buNone/>
              <a:defRPr sz="2400" b="1"/>
            </a:lvl3pPr>
            <a:lvl4pPr marL="2438339" lvl="3" indent="-304792" algn="l">
              <a:spcBef>
                <a:spcPts val="427"/>
              </a:spcBef>
              <a:spcAft>
                <a:spcPts val="0"/>
              </a:spcAft>
              <a:buClr>
                <a:srgbClr val="FFFFFF"/>
              </a:buClr>
              <a:buSzPts val="1600"/>
              <a:buNone/>
              <a:defRPr sz="2133" b="1"/>
            </a:lvl4pPr>
            <a:lvl5pPr marL="3047924" lvl="4" indent="-304792" algn="l">
              <a:spcBef>
                <a:spcPts val="427"/>
              </a:spcBef>
              <a:spcAft>
                <a:spcPts val="0"/>
              </a:spcAft>
              <a:buClr>
                <a:srgbClr val="FFFFFF"/>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pPr lvl="0"/>
            <a:r>
              <a:rPr lang="en-US"/>
              <a:t>Edit Master text styles</a:t>
            </a:r>
          </a:p>
        </p:txBody>
      </p:sp>
      <p:sp>
        <p:nvSpPr>
          <p:cNvPr id="47" name="Google Shape;47;p7"/>
          <p:cNvSpPr txBox="1">
            <a:spLocks noGrp="1"/>
          </p:cNvSpPr>
          <p:nvPr>
            <p:ph type="body" idx="4"/>
          </p:nvPr>
        </p:nvSpPr>
        <p:spPr>
          <a:xfrm>
            <a:off x="6193367" y="2809221"/>
            <a:ext cx="5389200" cy="3316800"/>
          </a:xfrm>
          <a:prstGeom prst="rect">
            <a:avLst/>
          </a:prstGeom>
          <a:noFill/>
          <a:ln>
            <a:noFill/>
          </a:ln>
        </p:spPr>
        <p:txBody>
          <a:bodyPr spcFirstLastPara="1" wrap="square" lIns="91425" tIns="45700" rIns="91425" bIns="45700" anchor="t" anchorCtr="0"/>
          <a:lstStyle>
            <a:lvl1pPr marL="609585" lvl="0" indent="-507987" algn="l">
              <a:spcBef>
                <a:spcPts val="640"/>
              </a:spcBef>
              <a:spcAft>
                <a:spcPts val="0"/>
              </a:spcAft>
              <a:buClr>
                <a:srgbClr val="FFFFFF"/>
              </a:buClr>
              <a:buSzPts val="2400"/>
              <a:buChar char="•"/>
              <a:defRPr sz="3200"/>
            </a:lvl1pPr>
            <a:lvl2pPr marL="1219170" lvl="1" indent="-474121" algn="l">
              <a:spcBef>
                <a:spcPts val="533"/>
              </a:spcBef>
              <a:spcAft>
                <a:spcPts val="0"/>
              </a:spcAft>
              <a:buClr>
                <a:srgbClr val="FFFFFF"/>
              </a:buClr>
              <a:buSzPts val="2000"/>
              <a:buChar char="–"/>
              <a:defRPr sz="2667"/>
            </a:lvl2pPr>
            <a:lvl3pPr marL="1828754" lvl="2" indent="-457189" algn="l">
              <a:spcBef>
                <a:spcPts val="480"/>
              </a:spcBef>
              <a:spcAft>
                <a:spcPts val="0"/>
              </a:spcAft>
              <a:buClr>
                <a:srgbClr val="FFFFFF"/>
              </a:buClr>
              <a:buSzPts val="1800"/>
              <a:buChar char="•"/>
              <a:defRPr sz="2400"/>
            </a:lvl3pPr>
            <a:lvl4pPr marL="2438339" lvl="3" indent="-440256" algn="l">
              <a:spcBef>
                <a:spcPts val="427"/>
              </a:spcBef>
              <a:spcAft>
                <a:spcPts val="0"/>
              </a:spcAft>
              <a:buClr>
                <a:srgbClr val="FFFFFF"/>
              </a:buClr>
              <a:buSzPts val="1600"/>
              <a:buChar char="–"/>
              <a:defRPr sz="2133"/>
            </a:lvl4pPr>
            <a:lvl5pPr marL="3047924" lvl="4" indent="-440256" algn="l">
              <a:spcBef>
                <a:spcPts val="427"/>
              </a:spcBef>
              <a:spcAft>
                <a:spcPts val="0"/>
              </a:spcAft>
              <a:buClr>
                <a:srgbClr val="FFFFFF"/>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pPr lvl="0"/>
            <a:r>
              <a:rPr lang="en-US"/>
              <a:t>Edit Master text styles</a:t>
            </a:r>
          </a:p>
        </p:txBody>
      </p:sp>
      <p:sp>
        <p:nvSpPr>
          <p:cNvPr id="48" name="Google Shape;48;p7"/>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8C0DE36-A5AB-2F4C-B0C0-331764C4CBF5}" type="datetime1">
              <a:rPr lang="en-US" smtClean="0"/>
              <a:t>2/5/21</a:t>
            </a:fld>
            <a:endParaRPr lang="en-US"/>
          </a:p>
        </p:txBody>
      </p:sp>
      <p:sp>
        <p:nvSpPr>
          <p:cNvPr id="49" name="Google Shape;49;p7"/>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Kegley &amp; Scherer</a:t>
            </a:r>
          </a:p>
        </p:txBody>
      </p:sp>
      <p:sp>
        <p:nvSpPr>
          <p:cNvPr id="50" name="Google Shape;50;p7"/>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AC0976D-C3D5-4C45-8D7E-D67DCEC18C8B}" type="slidenum">
              <a:rPr lang="en-US" smtClean="0"/>
              <a:t>‹#›</a:t>
            </a:fld>
            <a:endParaRPr lang="en-US"/>
          </a:p>
        </p:txBody>
      </p:sp>
    </p:spTree>
    <p:extLst>
      <p:ext uri="{BB962C8B-B14F-4D97-AF65-F5344CB8AC3E}">
        <p14:creationId xmlns:p14="http://schemas.microsoft.com/office/powerpoint/2010/main" val="93660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09600" y="800100"/>
            <a:ext cx="10972800" cy="11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3" name="Google Shape;53;p8"/>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3B547C29-1898-0844-BF18-5C5996F1B24D}" type="datetime1">
              <a:rPr lang="en-US" smtClean="0"/>
              <a:t>2/5/21</a:t>
            </a:fld>
            <a:endParaRPr lang="en-US"/>
          </a:p>
        </p:txBody>
      </p:sp>
      <p:sp>
        <p:nvSpPr>
          <p:cNvPr id="54" name="Google Shape;54;p8"/>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Kegley &amp; Scherer</a:t>
            </a:r>
          </a:p>
        </p:txBody>
      </p:sp>
      <p:sp>
        <p:nvSpPr>
          <p:cNvPr id="55" name="Google Shape;55;p8"/>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AC0976D-C3D5-4C45-8D7E-D67DCEC18C8B}" type="slidenum">
              <a:rPr lang="en-US" smtClean="0"/>
              <a:t>‹#›</a:t>
            </a:fld>
            <a:endParaRPr lang="en-US"/>
          </a:p>
        </p:txBody>
      </p:sp>
    </p:spTree>
    <p:extLst>
      <p:ext uri="{BB962C8B-B14F-4D97-AF65-F5344CB8AC3E}">
        <p14:creationId xmlns:p14="http://schemas.microsoft.com/office/powerpoint/2010/main" val="419249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9"/>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53471D6-A12A-EE48-9256-D2792E106B6B}" type="datetime1">
              <a:rPr lang="en-US" smtClean="0"/>
              <a:t>2/5/21</a:t>
            </a:fld>
            <a:endParaRPr lang="en-US"/>
          </a:p>
        </p:txBody>
      </p:sp>
      <p:sp>
        <p:nvSpPr>
          <p:cNvPr id="58" name="Google Shape;58;p9"/>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Kegley &amp; Scherer</a:t>
            </a:r>
          </a:p>
        </p:txBody>
      </p:sp>
      <p:sp>
        <p:nvSpPr>
          <p:cNvPr id="59" name="Google Shape;59;p9"/>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AC0976D-C3D5-4C45-8D7E-D67DCEC18C8B}" type="slidenum">
              <a:rPr lang="en-US" smtClean="0"/>
              <a:t>‹#›</a:t>
            </a:fld>
            <a:endParaRPr lang="en-US"/>
          </a:p>
        </p:txBody>
      </p:sp>
    </p:spTree>
    <p:extLst>
      <p:ext uri="{BB962C8B-B14F-4D97-AF65-F5344CB8AC3E}">
        <p14:creationId xmlns:p14="http://schemas.microsoft.com/office/powerpoint/2010/main" val="411157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609600" y="800100"/>
            <a:ext cx="4011200" cy="11620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FFFFFF"/>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2" name="Google Shape;62;p10"/>
          <p:cNvSpPr txBox="1">
            <a:spLocks noGrp="1"/>
          </p:cNvSpPr>
          <p:nvPr>
            <p:ph type="body" idx="1"/>
          </p:nvPr>
        </p:nvSpPr>
        <p:spPr>
          <a:xfrm>
            <a:off x="4766733" y="800100"/>
            <a:ext cx="6815600" cy="5326000"/>
          </a:xfrm>
          <a:prstGeom prst="rect">
            <a:avLst/>
          </a:prstGeom>
          <a:noFill/>
          <a:ln>
            <a:noFill/>
          </a:ln>
        </p:spPr>
        <p:txBody>
          <a:bodyPr spcFirstLastPara="1" wrap="square" lIns="91425" tIns="45700" rIns="91425" bIns="45700" anchor="t" anchorCtr="0"/>
          <a:lstStyle>
            <a:lvl1pPr marL="609585" lvl="0" indent="-575719" algn="l">
              <a:spcBef>
                <a:spcPts val="853"/>
              </a:spcBef>
              <a:spcAft>
                <a:spcPts val="0"/>
              </a:spcAft>
              <a:buClr>
                <a:srgbClr val="FFFFFF"/>
              </a:buClr>
              <a:buSzPts val="3200"/>
              <a:buChar char="•"/>
              <a:defRPr sz="4267"/>
            </a:lvl1pPr>
            <a:lvl2pPr marL="1219170" lvl="1" indent="-541853" algn="l">
              <a:spcBef>
                <a:spcPts val="747"/>
              </a:spcBef>
              <a:spcAft>
                <a:spcPts val="0"/>
              </a:spcAft>
              <a:buClr>
                <a:srgbClr val="FFFFFF"/>
              </a:buClr>
              <a:buSzPts val="2800"/>
              <a:buChar char="–"/>
              <a:defRPr sz="3733"/>
            </a:lvl2pPr>
            <a:lvl3pPr marL="1828754" lvl="2" indent="-507987" algn="l">
              <a:spcBef>
                <a:spcPts val="640"/>
              </a:spcBef>
              <a:spcAft>
                <a:spcPts val="0"/>
              </a:spcAft>
              <a:buClr>
                <a:srgbClr val="FFFFFF"/>
              </a:buClr>
              <a:buSzPts val="2400"/>
              <a:buChar char="•"/>
              <a:defRPr sz="3200"/>
            </a:lvl3pPr>
            <a:lvl4pPr marL="2438339" lvl="3" indent="-474121" algn="l">
              <a:spcBef>
                <a:spcPts val="533"/>
              </a:spcBef>
              <a:spcAft>
                <a:spcPts val="0"/>
              </a:spcAft>
              <a:buClr>
                <a:srgbClr val="FFFFFF"/>
              </a:buClr>
              <a:buSzPts val="2000"/>
              <a:buChar char="–"/>
              <a:defRPr sz="2667"/>
            </a:lvl4pPr>
            <a:lvl5pPr marL="3047924" lvl="4" indent="-474121" algn="l">
              <a:spcBef>
                <a:spcPts val="533"/>
              </a:spcBef>
              <a:spcAft>
                <a:spcPts val="0"/>
              </a:spcAft>
              <a:buClr>
                <a:srgbClr val="FFFFFF"/>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pPr lvl="0"/>
            <a:r>
              <a:rPr lang="en-US"/>
              <a:t>Edit Master text styles</a:t>
            </a:r>
          </a:p>
        </p:txBody>
      </p:sp>
      <p:sp>
        <p:nvSpPr>
          <p:cNvPr id="63" name="Google Shape;63;p10"/>
          <p:cNvSpPr txBox="1">
            <a:spLocks noGrp="1"/>
          </p:cNvSpPr>
          <p:nvPr>
            <p:ph type="body" idx="2"/>
          </p:nvPr>
        </p:nvSpPr>
        <p:spPr>
          <a:xfrm>
            <a:off x="609600" y="1962151"/>
            <a:ext cx="4011200" cy="4164000"/>
          </a:xfrm>
          <a:prstGeom prst="rect">
            <a:avLst/>
          </a:prstGeom>
          <a:noFill/>
          <a:ln>
            <a:noFill/>
          </a:ln>
        </p:spPr>
        <p:txBody>
          <a:bodyPr spcFirstLastPara="1" wrap="square" lIns="91425" tIns="45700" rIns="91425" bIns="45700" anchor="t" anchorCtr="0"/>
          <a:lstStyle>
            <a:lvl1pPr marL="609585" lvl="0" indent="-304792" algn="l">
              <a:spcBef>
                <a:spcPts val="373"/>
              </a:spcBef>
              <a:spcAft>
                <a:spcPts val="0"/>
              </a:spcAft>
              <a:buClr>
                <a:srgbClr val="FFFFFF"/>
              </a:buClr>
              <a:buSzPts val="1400"/>
              <a:buNone/>
              <a:defRPr sz="1867"/>
            </a:lvl1pPr>
            <a:lvl2pPr marL="1219170" lvl="1" indent="-304792" algn="l">
              <a:spcBef>
                <a:spcPts val="320"/>
              </a:spcBef>
              <a:spcAft>
                <a:spcPts val="0"/>
              </a:spcAft>
              <a:buClr>
                <a:srgbClr val="FFFFFF"/>
              </a:buClr>
              <a:buSzPts val="1200"/>
              <a:buNone/>
              <a:defRPr sz="1600"/>
            </a:lvl2pPr>
            <a:lvl3pPr marL="1828754" lvl="2" indent="-304792" algn="l">
              <a:spcBef>
                <a:spcPts val="267"/>
              </a:spcBef>
              <a:spcAft>
                <a:spcPts val="0"/>
              </a:spcAft>
              <a:buClr>
                <a:srgbClr val="FFFFFF"/>
              </a:buClr>
              <a:buSzPts val="1000"/>
              <a:buNone/>
              <a:defRPr sz="1333"/>
            </a:lvl3pPr>
            <a:lvl4pPr marL="2438339" lvl="3" indent="-304792" algn="l">
              <a:spcBef>
                <a:spcPts val="240"/>
              </a:spcBef>
              <a:spcAft>
                <a:spcPts val="0"/>
              </a:spcAft>
              <a:buClr>
                <a:srgbClr val="FFFFFF"/>
              </a:buClr>
              <a:buSzPts val="900"/>
              <a:buNone/>
              <a:defRPr sz="1200"/>
            </a:lvl4pPr>
            <a:lvl5pPr marL="3047924" lvl="4" indent="-304792" algn="l">
              <a:spcBef>
                <a:spcPts val="240"/>
              </a:spcBef>
              <a:spcAft>
                <a:spcPts val="0"/>
              </a:spcAft>
              <a:buClr>
                <a:srgbClr val="FFFFFF"/>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pPr lvl="0"/>
            <a:r>
              <a:rPr lang="en-US"/>
              <a:t>Edit Master text styles</a:t>
            </a:r>
          </a:p>
        </p:txBody>
      </p:sp>
      <p:sp>
        <p:nvSpPr>
          <p:cNvPr id="64" name="Google Shape;64;p10"/>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D2FEE612-44E0-5541-805C-51E69D76F6CA}" type="datetime1">
              <a:rPr lang="en-US" smtClean="0"/>
              <a:t>2/5/21</a:t>
            </a:fld>
            <a:endParaRPr lang="en-US"/>
          </a:p>
        </p:txBody>
      </p:sp>
      <p:sp>
        <p:nvSpPr>
          <p:cNvPr id="65" name="Google Shape;65;p10"/>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Kegley &amp; Scherer</a:t>
            </a:r>
          </a:p>
        </p:txBody>
      </p:sp>
      <p:sp>
        <p:nvSpPr>
          <p:cNvPr id="66" name="Google Shape;66;p10"/>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AC0976D-C3D5-4C45-8D7E-D67DCEC18C8B}" type="slidenum">
              <a:rPr lang="en-US" smtClean="0"/>
              <a:t>‹#›</a:t>
            </a:fld>
            <a:endParaRPr lang="en-US"/>
          </a:p>
        </p:txBody>
      </p:sp>
    </p:spTree>
    <p:extLst>
      <p:ext uri="{BB962C8B-B14F-4D97-AF65-F5344CB8AC3E}">
        <p14:creationId xmlns:p14="http://schemas.microsoft.com/office/powerpoint/2010/main" val="182566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2389717" y="4800600"/>
            <a:ext cx="7315200" cy="5668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FFFFFF"/>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9" name="Google Shape;69;p11"/>
          <p:cNvSpPr>
            <a:spLocks noGrp="1"/>
          </p:cNvSpPr>
          <p:nvPr>
            <p:ph type="pic" idx="2"/>
          </p:nvPr>
        </p:nvSpPr>
        <p:spPr>
          <a:xfrm>
            <a:off x="2389717" y="800100"/>
            <a:ext cx="7315200" cy="3927600"/>
          </a:xfrm>
          <a:prstGeom prst="rect">
            <a:avLst/>
          </a:prstGeom>
          <a:noFill/>
          <a:ln>
            <a:noFill/>
          </a:ln>
        </p:spPr>
        <p:txBody>
          <a:bodyPr spcFirstLastPara="1" wrap="square" lIns="91425" tIns="45700" rIns="91425" bIns="45700" anchor="t" anchorCtr="0"/>
          <a:lstStyle>
            <a:lvl1pPr marR="0" lvl="0" algn="l" rtl="0">
              <a:spcBef>
                <a:spcPts val="853"/>
              </a:spcBef>
              <a:spcAft>
                <a:spcPts val="0"/>
              </a:spcAft>
              <a:buClr>
                <a:srgbClr val="FFFFFF"/>
              </a:buClr>
              <a:buSzPts val="3200"/>
              <a:buFont typeface="Arial"/>
              <a:buNone/>
              <a:defRPr sz="4267" b="0" i="0" u="none" strike="noStrike" cap="none">
                <a:solidFill>
                  <a:srgbClr val="FFFFFF"/>
                </a:solidFill>
                <a:latin typeface="Calibri"/>
                <a:ea typeface="Calibri"/>
                <a:cs typeface="Calibri"/>
                <a:sym typeface="Calibri"/>
              </a:defRPr>
            </a:lvl1pPr>
            <a:lvl2pPr marR="0" lvl="1" algn="l" rtl="0">
              <a:spcBef>
                <a:spcPts val="747"/>
              </a:spcBef>
              <a:spcAft>
                <a:spcPts val="0"/>
              </a:spcAft>
              <a:buClr>
                <a:srgbClr val="FFFFFF"/>
              </a:buClr>
              <a:buSzPts val="2800"/>
              <a:buFont typeface="Arial"/>
              <a:buNone/>
              <a:defRPr sz="3733" b="0" i="0" u="none" strike="noStrike" cap="none">
                <a:solidFill>
                  <a:srgbClr val="FFFFFF"/>
                </a:solidFill>
                <a:latin typeface="Calibri"/>
                <a:ea typeface="Calibri"/>
                <a:cs typeface="Calibri"/>
                <a:sym typeface="Calibri"/>
              </a:defRPr>
            </a:lvl2pPr>
            <a:lvl3pPr marR="0" lvl="2" algn="l" rtl="0">
              <a:spcBef>
                <a:spcPts val="640"/>
              </a:spcBef>
              <a:spcAft>
                <a:spcPts val="0"/>
              </a:spcAft>
              <a:buClr>
                <a:srgbClr val="FFFFFF"/>
              </a:buClr>
              <a:buSzPts val="2400"/>
              <a:buFont typeface="Arial"/>
              <a:buNone/>
              <a:defRPr sz="3200" b="0" i="0" u="none" strike="noStrike" cap="none">
                <a:solidFill>
                  <a:srgbClr val="FFFFFF"/>
                </a:solidFill>
                <a:latin typeface="Calibri"/>
                <a:ea typeface="Calibri"/>
                <a:cs typeface="Calibri"/>
                <a:sym typeface="Calibri"/>
              </a:defRPr>
            </a:lvl3pPr>
            <a:lvl4pPr marR="0" lvl="3" algn="l" rtl="0">
              <a:spcBef>
                <a:spcPts val="533"/>
              </a:spcBef>
              <a:spcAft>
                <a:spcPts val="0"/>
              </a:spcAft>
              <a:buClr>
                <a:srgbClr val="FFFFFF"/>
              </a:buClr>
              <a:buSzPts val="2000"/>
              <a:buFont typeface="Arial"/>
              <a:buNone/>
              <a:defRPr sz="2667" b="0" i="0" u="none" strike="noStrike" cap="none">
                <a:solidFill>
                  <a:srgbClr val="FFFFFF"/>
                </a:solidFill>
                <a:latin typeface="Calibri"/>
                <a:ea typeface="Calibri"/>
                <a:cs typeface="Calibri"/>
                <a:sym typeface="Calibri"/>
              </a:defRPr>
            </a:lvl4pPr>
            <a:lvl5pPr marR="0" lvl="4" algn="l" rtl="0">
              <a:spcBef>
                <a:spcPts val="533"/>
              </a:spcBef>
              <a:spcAft>
                <a:spcPts val="0"/>
              </a:spcAft>
              <a:buClr>
                <a:srgbClr val="FFFFFF"/>
              </a:buClr>
              <a:buSzPts val="2000"/>
              <a:buFont typeface="Arial"/>
              <a:buNone/>
              <a:defRPr sz="2667" b="0" i="0" u="none" strike="noStrike" cap="none">
                <a:solidFill>
                  <a:srgbClr val="FFFFFF"/>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70" name="Google Shape;70;p11"/>
          <p:cNvSpPr txBox="1">
            <a:spLocks noGrp="1"/>
          </p:cNvSpPr>
          <p:nvPr>
            <p:ph type="body" idx="1"/>
          </p:nvPr>
        </p:nvSpPr>
        <p:spPr>
          <a:xfrm>
            <a:off x="2389717" y="5367337"/>
            <a:ext cx="7315200" cy="804800"/>
          </a:xfrm>
          <a:prstGeom prst="rect">
            <a:avLst/>
          </a:prstGeom>
          <a:noFill/>
          <a:ln>
            <a:noFill/>
          </a:ln>
        </p:spPr>
        <p:txBody>
          <a:bodyPr spcFirstLastPara="1" wrap="square" lIns="91425" tIns="45700" rIns="91425" bIns="45700" anchor="t" anchorCtr="0"/>
          <a:lstStyle>
            <a:lvl1pPr marL="609585" lvl="0" indent="-304792" algn="l">
              <a:spcBef>
                <a:spcPts val="373"/>
              </a:spcBef>
              <a:spcAft>
                <a:spcPts val="0"/>
              </a:spcAft>
              <a:buClr>
                <a:srgbClr val="FFFFFF"/>
              </a:buClr>
              <a:buSzPts val="1400"/>
              <a:buNone/>
              <a:defRPr sz="1867"/>
            </a:lvl1pPr>
            <a:lvl2pPr marL="1219170" lvl="1" indent="-304792" algn="l">
              <a:spcBef>
                <a:spcPts val="320"/>
              </a:spcBef>
              <a:spcAft>
                <a:spcPts val="0"/>
              </a:spcAft>
              <a:buClr>
                <a:srgbClr val="FFFFFF"/>
              </a:buClr>
              <a:buSzPts val="1200"/>
              <a:buNone/>
              <a:defRPr sz="1600"/>
            </a:lvl2pPr>
            <a:lvl3pPr marL="1828754" lvl="2" indent="-304792" algn="l">
              <a:spcBef>
                <a:spcPts val="267"/>
              </a:spcBef>
              <a:spcAft>
                <a:spcPts val="0"/>
              </a:spcAft>
              <a:buClr>
                <a:srgbClr val="FFFFFF"/>
              </a:buClr>
              <a:buSzPts val="1000"/>
              <a:buNone/>
              <a:defRPr sz="1333"/>
            </a:lvl3pPr>
            <a:lvl4pPr marL="2438339" lvl="3" indent="-304792" algn="l">
              <a:spcBef>
                <a:spcPts val="240"/>
              </a:spcBef>
              <a:spcAft>
                <a:spcPts val="0"/>
              </a:spcAft>
              <a:buClr>
                <a:srgbClr val="FFFFFF"/>
              </a:buClr>
              <a:buSzPts val="900"/>
              <a:buNone/>
              <a:defRPr sz="1200"/>
            </a:lvl4pPr>
            <a:lvl5pPr marL="3047924" lvl="4" indent="-304792" algn="l">
              <a:spcBef>
                <a:spcPts val="240"/>
              </a:spcBef>
              <a:spcAft>
                <a:spcPts val="0"/>
              </a:spcAft>
              <a:buClr>
                <a:srgbClr val="FFFFFF"/>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pPr lvl="0"/>
            <a:r>
              <a:rPr lang="en-US"/>
              <a:t>Edit Master text styles</a:t>
            </a:r>
          </a:p>
        </p:txBody>
      </p:sp>
      <p:sp>
        <p:nvSpPr>
          <p:cNvPr id="71" name="Google Shape;71;p11"/>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5329F05-98B3-1443-96C8-EB3F449741ED}" type="datetime1">
              <a:rPr lang="en-US" smtClean="0"/>
              <a:t>2/5/21</a:t>
            </a:fld>
            <a:endParaRPr lang="en-US"/>
          </a:p>
        </p:txBody>
      </p:sp>
      <p:sp>
        <p:nvSpPr>
          <p:cNvPr id="72" name="Google Shape;72;p11"/>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Kegley &amp; Scherer</a:t>
            </a:r>
          </a:p>
        </p:txBody>
      </p:sp>
      <p:sp>
        <p:nvSpPr>
          <p:cNvPr id="73" name="Google Shape;73;p11"/>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AC0976D-C3D5-4C45-8D7E-D67DCEC18C8B}" type="slidenum">
              <a:rPr lang="en-US" smtClean="0"/>
              <a:t>‹#›</a:t>
            </a:fld>
            <a:endParaRPr lang="en-US"/>
          </a:p>
        </p:txBody>
      </p:sp>
    </p:spTree>
    <p:extLst>
      <p:ext uri="{BB962C8B-B14F-4D97-AF65-F5344CB8AC3E}">
        <p14:creationId xmlns:p14="http://schemas.microsoft.com/office/powerpoint/2010/main" val="3318247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800100"/>
            <a:ext cx="10972800" cy="1143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400"/>
              <a:buFont typeface="Calibri"/>
              <a:buNone/>
              <a:defRPr sz="44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09600" y="2171699"/>
            <a:ext cx="10972800" cy="39544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FFFFFF"/>
              </a:buClr>
              <a:buSzPts val="3200"/>
              <a:buFont typeface="Arial"/>
              <a:buChar char="•"/>
              <a:defRPr sz="3200" b="0" i="0" u="none" strike="noStrike" cap="none">
                <a:solidFill>
                  <a:srgbClr val="FFFFFF"/>
                </a:solidFill>
                <a:latin typeface="Calibri"/>
                <a:ea typeface="Calibri"/>
                <a:cs typeface="Calibri"/>
                <a:sym typeface="Calibri"/>
              </a:defRPr>
            </a:lvl1pPr>
            <a:lvl2pPr marL="914400" marR="0" lvl="1" indent="-406400" algn="l" rtl="0">
              <a:spcBef>
                <a:spcPts val="560"/>
              </a:spcBef>
              <a:spcAft>
                <a:spcPts val="0"/>
              </a:spcAft>
              <a:buClr>
                <a:srgbClr val="FFFFFF"/>
              </a:buClr>
              <a:buSzPts val="2800"/>
              <a:buFont typeface="Arial"/>
              <a:buChar char="–"/>
              <a:defRPr sz="2800" b="0" i="0" u="none" strike="noStrike" cap="none">
                <a:solidFill>
                  <a:srgbClr val="FFFFFF"/>
                </a:solidFill>
                <a:latin typeface="Calibri"/>
                <a:ea typeface="Calibri"/>
                <a:cs typeface="Calibri"/>
                <a:sym typeface="Calibri"/>
              </a:defRPr>
            </a:lvl2pPr>
            <a:lvl3pPr marL="1371600" marR="0" lvl="2" indent="-381000" algn="l" rtl="0">
              <a:spcBef>
                <a:spcPts val="480"/>
              </a:spcBef>
              <a:spcAft>
                <a:spcPts val="0"/>
              </a:spcAft>
              <a:buClr>
                <a:srgbClr val="FFFFFF"/>
              </a:buClr>
              <a:buSzPts val="2400"/>
              <a:buFont typeface="Arial"/>
              <a:buChar char="•"/>
              <a:defRPr sz="2400" b="0" i="0" u="none" strike="noStrike" cap="none">
                <a:solidFill>
                  <a:srgbClr val="FFFFFF"/>
                </a:solidFill>
                <a:latin typeface="Calibri"/>
                <a:ea typeface="Calibri"/>
                <a:cs typeface="Calibri"/>
                <a:sym typeface="Calibri"/>
              </a:defRPr>
            </a:lvl3pPr>
            <a:lvl4pPr marL="1828800" marR="0" lvl="3" indent="-355600" algn="l" rtl="0">
              <a:spcBef>
                <a:spcPts val="400"/>
              </a:spcBef>
              <a:spcAft>
                <a:spcPts val="0"/>
              </a:spcAft>
              <a:buClr>
                <a:srgbClr val="FFFFFF"/>
              </a:buClr>
              <a:buSzPts val="2000"/>
              <a:buFont typeface="Arial"/>
              <a:buChar char="–"/>
              <a:defRPr sz="2000" b="0" i="0" u="none" strike="noStrike" cap="none">
                <a:solidFill>
                  <a:srgbClr val="FFFFFF"/>
                </a:solidFill>
                <a:latin typeface="Calibri"/>
                <a:ea typeface="Calibri"/>
                <a:cs typeface="Calibri"/>
                <a:sym typeface="Calibri"/>
              </a:defRPr>
            </a:lvl4pPr>
            <a:lvl5pPr marL="2286000" marR="0" lvl="4" indent="-355600" algn="l" rtl="0">
              <a:spcBef>
                <a:spcPts val="400"/>
              </a:spcBef>
              <a:spcAft>
                <a:spcPts val="0"/>
              </a:spcAft>
              <a:buClr>
                <a:srgbClr val="FFFFFF"/>
              </a:buClr>
              <a:buSzPts val="2000"/>
              <a:buFont typeface="Arial"/>
              <a:buChar char="»"/>
              <a:defRPr sz="2000" b="0" i="0" u="none" strike="noStrike" cap="none">
                <a:solidFill>
                  <a:srgbClr val="FFFFFF"/>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fld id="{B2A6020A-74CD-4444-B596-06EE328100BA}" type="datetime1">
              <a:rPr lang="en-US" smtClean="0"/>
              <a:t>2/5/21</a:t>
            </a:fld>
            <a:endParaRPr lang="en-US"/>
          </a:p>
        </p:txBody>
      </p:sp>
      <p:sp>
        <p:nvSpPr>
          <p:cNvPr id="9" name="Google Shape;9;p1"/>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r>
              <a:rPr lang="en-US"/>
              <a:t>Kegley &amp; Scherer</a:t>
            </a:r>
          </a:p>
        </p:txBody>
      </p:sp>
      <p:sp>
        <p:nvSpPr>
          <p:cNvPr id="10" name="Google Shape;10;p1"/>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1AC0976D-C3D5-4C45-8D7E-D67DCEC18C8B}" type="slidenum">
              <a:rPr lang="en-US" smtClean="0"/>
              <a:t>‹#›</a:t>
            </a:fld>
            <a:endParaRPr lang="en-US"/>
          </a:p>
        </p:txBody>
      </p:sp>
    </p:spTree>
    <p:extLst>
      <p:ext uri="{BB962C8B-B14F-4D97-AF65-F5344CB8AC3E}">
        <p14:creationId xmlns:p14="http://schemas.microsoft.com/office/powerpoint/2010/main" val="165589438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78">
          <p15:clr>
            <a:srgbClr val="F26B43"/>
          </p15:clr>
        </p15:guide>
        <p15:guide id="2" orient="horz" pos="102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dx.doi.org/10.2147%2FNSS.S62907" TargetMode="External"/><Relationship Id="rId2" Type="http://schemas.openxmlformats.org/officeDocument/2006/relationships/hyperlink" Target="https://doi.org/10.2190/7UCU-8F9M-94QG-5WWQ" TargetMode="External"/><Relationship Id="rId1" Type="http://schemas.openxmlformats.org/officeDocument/2006/relationships/slideLayout" Target="../slideLayouts/slideLayout2.xml"/><Relationship Id="rId5" Type="http://schemas.openxmlformats.org/officeDocument/2006/relationships/hyperlink" Target="https://doi.org/10.1093/sleep/14.6.540" TargetMode="External"/><Relationship Id="rId4" Type="http://schemas.openxmlformats.org/officeDocument/2006/relationships/hyperlink" Target="https://doi.org/10.1016/0895-4356(88)90138-2"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s://doi.org/10.1080/1067322080243251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ctrTitle"/>
          </p:nvPr>
        </p:nvSpPr>
        <p:spPr>
          <a:xfrm>
            <a:off x="214814" y="486940"/>
            <a:ext cx="11762372" cy="1261064"/>
          </a:xfrm>
          <a:prstGeom prst="rect">
            <a:avLst/>
          </a:prstGeom>
        </p:spPr>
        <p:txBody>
          <a:bodyPr spcFirstLastPara="1" wrap="square" lIns="121900" tIns="60933" rIns="121900" bIns="60933" anchor="ctr" anchorCtr="0">
            <a:noAutofit/>
          </a:bodyPr>
          <a:lstStyle/>
          <a:p>
            <a:br>
              <a:rPr lang="en-US" dirty="0"/>
            </a:br>
            <a:br>
              <a:rPr lang="en-US" dirty="0"/>
            </a:br>
            <a:br>
              <a:rPr lang="en-US" dirty="0"/>
            </a:br>
            <a:br>
              <a:rPr lang="en-US" dirty="0"/>
            </a:br>
            <a:r>
              <a:rPr lang="en-US" dirty="0"/>
              <a:t>The Moderating Role of Coping Resilience on the Relation Between Total Role Demands on Daytime Sleepiness in Working College Students</a:t>
            </a:r>
            <a:endParaRPr sz="4000" b="1" dirty="0"/>
          </a:p>
        </p:txBody>
      </p:sp>
      <p:sp>
        <p:nvSpPr>
          <p:cNvPr id="91" name="Google Shape;91;p14"/>
          <p:cNvSpPr txBox="1">
            <a:spLocks noGrp="1"/>
          </p:cNvSpPr>
          <p:nvPr>
            <p:ph type="subTitle" idx="1"/>
          </p:nvPr>
        </p:nvSpPr>
        <p:spPr>
          <a:xfrm>
            <a:off x="966200" y="3843022"/>
            <a:ext cx="10259600" cy="1938130"/>
          </a:xfrm>
          <a:prstGeom prst="rect">
            <a:avLst/>
          </a:prstGeom>
        </p:spPr>
        <p:txBody>
          <a:bodyPr spcFirstLastPara="1" wrap="square" lIns="121900" tIns="60933" rIns="121900" bIns="60933" anchor="t" anchorCtr="0">
            <a:noAutofit/>
          </a:bodyPr>
          <a:lstStyle/>
          <a:p>
            <a:pPr marL="0" indent="0"/>
            <a:r>
              <a:rPr lang="en-US" dirty="0">
                <a:solidFill>
                  <a:srgbClr val="FFFFFF"/>
                </a:solidFill>
              </a:rPr>
              <a:t>Emily A. McQuade &amp; </a:t>
            </a:r>
            <a:r>
              <a:rPr lang="en" dirty="0">
                <a:solidFill>
                  <a:srgbClr val="FFFFFF"/>
                </a:solidFill>
              </a:rPr>
              <a:t>Lisa L. Scherer, Ph.D. (Faculty Mentor)</a:t>
            </a:r>
            <a:endParaRPr sz="3600" dirty="0">
              <a:solidFill>
                <a:srgbClr val="FFFFFF"/>
              </a:solidFill>
            </a:endParaRPr>
          </a:p>
          <a:p>
            <a:pPr marL="0" indent="0"/>
            <a:r>
              <a:rPr lang="en" sz="2667" dirty="0">
                <a:solidFill>
                  <a:srgbClr val="FFFFFF"/>
                </a:solidFill>
              </a:rPr>
              <a:t>Department of Psychology, University of Nebraska at Omaha</a:t>
            </a:r>
          </a:p>
          <a:p>
            <a:pPr marL="0" indent="0"/>
            <a:r>
              <a:rPr lang="en" sz="2667" dirty="0">
                <a:solidFill>
                  <a:srgbClr val="FFFFFF"/>
                </a:solidFill>
              </a:rPr>
              <a:t>Presentation to the UNO Research and Creativity Fair, March 26, 2021</a:t>
            </a:r>
            <a:endParaRPr sz="2667" dirty="0">
              <a:solidFill>
                <a:srgbClr val="FFFFFF"/>
              </a:solidFill>
            </a:endParaRPr>
          </a:p>
        </p:txBody>
      </p:sp>
      <p:sp>
        <p:nvSpPr>
          <p:cNvPr id="2" name="Slide Number Placeholder 1">
            <a:extLst>
              <a:ext uri="{FF2B5EF4-FFF2-40B4-BE49-F238E27FC236}">
                <a16:creationId xmlns:a16="http://schemas.microsoft.com/office/drawing/2014/main" id="{8497DA34-6C2E-A545-AA77-43129227D48E}"/>
              </a:ext>
            </a:extLst>
          </p:cNvPr>
          <p:cNvSpPr>
            <a:spLocks noGrp="1"/>
          </p:cNvSpPr>
          <p:nvPr>
            <p:ph type="sldNum" idx="12"/>
          </p:nvPr>
        </p:nvSpPr>
        <p:spPr/>
        <p:txBody>
          <a:bodyPr/>
          <a:lstStyle/>
          <a:p>
            <a:fld id="{1AC0976D-C3D5-4C45-8D7E-D67DCEC18C8B}" type="slidenum">
              <a:rPr lang="en-US" smtClean="0"/>
              <a:t>1</a:t>
            </a:fld>
            <a:endParaRPr lang="en-US" dirty="0"/>
          </a:p>
        </p:txBody>
      </p:sp>
      <p:sp>
        <p:nvSpPr>
          <p:cNvPr id="3" name="Footer Placeholder 2">
            <a:extLst>
              <a:ext uri="{FF2B5EF4-FFF2-40B4-BE49-F238E27FC236}">
                <a16:creationId xmlns:a16="http://schemas.microsoft.com/office/drawing/2014/main" id="{C6885E41-1F81-3A43-B2B5-21BC75B9D80C}"/>
              </a:ext>
            </a:extLst>
          </p:cNvPr>
          <p:cNvSpPr>
            <a:spLocks noGrp="1"/>
          </p:cNvSpPr>
          <p:nvPr>
            <p:ph type="ftr" idx="11"/>
          </p:nvPr>
        </p:nvSpPr>
        <p:spPr/>
        <p:txBody>
          <a:bodyPr/>
          <a:lstStyle/>
          <a:p>
            <a:r>
              <a:rPr lang="en-US" dirty="0"/>
              <a:t>McQuade &amp; Scherer</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4E5AE19-DD4E-DB49-B6DB-217912391151}"/>
                  </a:ext>
                </a:extLst>
              </p14:cNvPr>
              <p14:cNvContentPartPr/>
              <p14:nvPr/>
            </p14:nvContentPartPr>
            <p14:xfrm>
              <a:off x="1085386" y="2045554"/>
              <a:ext cx="360" cy="360"/>
            </p14:xfrm>
          </p:contentPart>
        </mc:Choice>
        <mc:Fallback xmlns="">
          <p:pic>
            <p:nvPicPr>
              <p:cNvPr id="4" name="Ink 3">
                <a:extLst>
                  <a:ext uri="{FF2B5EF4-FFF2-40B4-BE49-F238E27FC236}">
                    <a16:creationId xmlns:a16="http://schemas.microsoft.com/office/drawing/2014/main" id="{B4E5AE19-DD4E-DB49-B6DB-217912391151}"/>
                  </a:ext>
                </a:extLst>
              </p:cNvPr>
              <p:cNvPicPr/>
              <p:nvPr/>
            </p:nvPicPr>
            <p:blipFill>
              <a:blip r:embed="rId4"/>
              <a:stretch>
                <a:fillRect/>
              </a:stretch>
            </p:blipFill>
            <p:spPr>
              <a:xfrm>
                <a:off x="1076386" y="20369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EFB72B5-DEDB-4449-BB61-1D599BB30778}"/>
                  </a:ext>
                </a:extLst>
              </p14:cNvPr>
              <p14:cNvContentPartPr/>
              <p14:nvPr/>
            </p14:nvContentPartPr>
            <p14:xfrm>
              <a:off x="1183306" y="1999474"/>
              <a:ext cx="360" cy="360"/>
            </p14:xfrm>
          </p:contentPart>
        </mc:Choice>
        <mc:Fallback xmlns="">
          <p:pic>
            <p:nvPicPr>
              <p:cNvPr id="5" name="Ink 4">
                <a:extLst>
                  <a:ext uri="{FF2B5EF4-FFF2-40B4-BE49-F238E27FC236}">
                    <a16:creationId xmlns:a16="http://schemas.microsoft.com/office/drawing/2014/main" id="{1EFB72B5-DEDB-4449-BB61-1D599BB30778}"/>
                  </a:ext>
                </a:extLst>
              </p:cNvPr>
              <p:cNvPicPr/>
              <p:nvPr/>
            </p:nvPicPr>
            <p:blipFill>
              <a:blip r:embed="rId4"/>
              <a:stretch>
                <a:fillRect/>
              </a:stretch>
            </p:blipFill>
            <p:spPr>
              <a:xfrm>
                <a:off x="1174306" y="1990474"/>
                <a:ext cx="18000" cy="18000"/>
              </a:xfrm>
              <a:prstGeom prst="rect">
                <a:avLst/>
              </a:prstGeom>
            </p:spPr>
          </p:pic>
        </mc:Fallback>
      </mc:AlternateContent>
      <p:grpSp>
        <p:nvGrpSpPr>
          <p:cNvPr id="8" name="Group 7">
            <a:extLst>
              <a:ext uri="{FF2B5EF4-FFF2-40B4-BE49-F238E27FC236}">
                <a16:creationId xmlns:a16="http://schemas.microsoft.com/office/drawing/2014/main" id="{140BD6C2-82B6-3347-A166-9A78A9E6E812}"/>
              </a:ext>
            </a:extLst>
          </p:cNvPr>
          <p:cNvGrpSpPr/>
          <p:nvPr/>
        </p:nvGrpSpPr>
        <p:grpSpPr>
          <a:xfrm>
            <a:off x="1418746" y="2008114"/>
            <a:ext cx="360" cy="360"/>
            <a:chOff x="1418746" y="2008114"/>
            <a:chExt cx="360" cy="360"/>
          </a:xfrm>
        </p:grpSpPr>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7DAED52-51E0-8841-AD25-044433543E37}"/>
                    </a:ext>
                  </a:extLst>
                </p14:cNvPr>
                <p14:cNvContentPartPr/>
                <p14:nvPr/>
              </p14:nvContentPartPr>
              <p14:xfrm>
                <a:off x="1418746" y="2008114"/>
                <a:ext cx="360" cy="360"/>
              </p14:xfrm>
            </p:contentPart>
          </mc:Choice>
          <mc:Fallback xmlns="">
            <p:pic>
              <p:nvPicPr>
                <p:cNvPr id="6" name="Ink 5">
                  <a:extLst>
                    <a:ext uri="{FF2B5EF4-FFF2-40B4-BE49-F238E27FC236}">
                      <a16:creationId xmlns:a16="http://schemas.microsoft.com/office/drawing/2014/main" id="{B7DAED52-51E0-8841-AD25-044433543E37}"/>
                    </a:ext>
                  </a:extLst>
                </p:cNvPr>
                <p:cNvPicPr/>
                <p:nvPr/>
              </p:nvPicPr>
              <p:blipFill>
                <a:blip r:embed="rId4"/>
                <a:stretch>
                  <a:fillRect/>
                </a:stretch>
              </p:blipFill>
              <p:spPr>
                <a:xfrm>
                  <a:off x="1409746" y="19994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383BF971-D27D-0648-9272-8138E4ED6060}"/>
                    </a:ext>
                  </a:extLst>
                </p14:cNvPr>
                <p14:cNvContentPartPr/>
                <p14:nvPr/>
              </p14:nvContentPartPr>
              <p14:xfrm>
                <a:off x="1418746" y="2008114"/>
                <a:ext cx="360" cy="360"/>
              </p14:xfrm>
            </p:contentPart>
          </mc:Choice>
          <mc:Fallback xmlns="">
            <p:pic>
              <p:nvPicPr>
                <p:cNvPr id="7" name="Ink 6">
                  <a:extLst>
                    <a:ext uri="{FF2B5EF4-FFF2-40B4-BE49-F238E27FC236}">
                      <a16:creationId xmlns:a16="http://schemas.microsoft.com/office/drawing/2014/main" id="{383BF971-D27D-0648-9272-8138E4ED6060}"/>
                    </a:ext>
                  </a:extLst>
                </p:cNvPr>
                <p:cNvPicPr/>
                <p:nvPr/>
              </p:nvPicPr>
              <p:blipFill>
                <a:blip r:embed="rId4"/>
                <a:stretch>
                  <a:fillRect/>
                </a:stretch>
              </p:blipFill>
              <p:spPr>
                <a:xfrm>
                  <a:off x="1409746" y="1999474"/>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FB7A4E4-99EE-DC47-BEE5-8DD1B469C905}"/>
                  </a:ext>
                </a:extLst>
              </p14:cNvPr>
              <p14:cNvContentPartPr/>
              <p14:nvPr/>
            </p14:nvContentPartPr>
            <p14:xfrm>
              <a:off x="3045586" y="2888674"/>
              <a:ext cx="360" cy="360"/>
            </p14:xfrm>
          </p:contentPart>
        </mc:Choice>
        <mc:Fallback xmlns="">
          <p:pic>
            <p:nvPicPr>
              <p:cNvPr id="9" name="Ink 8">
                <a:extLst>
                  <a:ext uri="{FF2B5EF4-FFF2-40B4-BE49-F238E27FC236}">
                    <a16:creationId xmlns:a16="http://schemas.microsoft.com/office/drawing/2014/main" id="{6FB7A4E4-99EE-DC47-BEE5-8DD1B469C905}"/>
                  </a:ext>
                </a:extLst>
              </p:cNvPr>
              <p:cNvPicPr/>
              <p:nvPr/>
            </p:nvPicPr>
            <p:blipFill>
              <a:blip r:embed="rId4"/>
              <a:stretch>
                <a:fillRect/>
              </a:stretch>
            </p:blipFill>
            <p:spPr>
              <a:xfrm>
                <a:off x="3036586" y="2880034"/>
                <a:ext cx="18000" cy="18000"/>
              </a:xfrm>
              <a:prstGeom prst="rect">
                <a:avLst/>
              </a:prstGeom>
            </p:spPr>
          </p:pic>
        </mc:Fallback>
      </mc:AlternateContent>
    </p:spTree>
    <p:extLst>
      <p:ext uri="{BB962C8B-B14F-4D97-AF65-F5344CB8AC3E}">
        <p14:creationId xmlns:p14="http://schemas.microsoft.com/office/powerpoint/2010/main" val="854063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3DE6-20F7-8045-B8A1-01F68F737C12}"/>
              </a:ext>
            </a:extLst>
          </p:cNvPr>
          <p:cNvSpPr>
            <a:spLocks noGrp="1"/>
          </p:cNvSpPr>
          <p:nvPr>
            <p:ph type="title"/>
          </p:nvPr>
        </p:nvSpPr>
        <p:spPr>
          <a:xfrm>
            <a:off x="609600" y="1040388"/>
            <a:ext cx="10972800" cy="1143200"/>
          </a:xfrm>
        </p:spPr>
        <p:txBody>
          <a:bodyPr/>
          <a:lstStyle/>
          <a:p>
            <a:r>
              <a:rPr lang="en-US" b="1" dirty="0"/>
              <a:t>Theoretical Framework </a:t>
            </a:r>
          </a:p>
        </p:txBody>
      </p:sp>
      <p:sp>
        <p:nvSpPr>
          <p:cNvPr id="6" name="Slide Number Placeholder 5">
            <a:extLst>
              <a:ext uri="{FF2B5EF4-FFF2-40B4-BE49-F238E27FC236}">
                <a16:creationId xmlns:a16="http://schemas.microsoft.com/office/drawing/2014/main" id="{8DA312BF-40A7-FF42-8A8E-81F60E2CDB3B}"/>
              </a:ext>
            </a:extLst>
          </p:cNvPr>
          <p:cNvSpPr>
            <a:spLocks noGrp="1"/>
          </p:cNvSpPr>
          <p:nvPr>
            <p:ph type="sldNum" idx="12"/>
          </p:nvPr>
        </p:nvSpPr>
        <p:spPr/>
        <p:txBody>
          <a:bodyPr/>
          <a:lstStyle/>
          <a:p>
            <a:fld id="{1AC0976D-C3D5-4C45-8D7E-D67DCEC18C8B}" type="slidenum">
              <a:rPr lang="en-US" smtClean="0"/>
              <a:t>10</a:t>
            </a:fld>
            <a:endParaRPr lang="en-US"/>
          </a:p>
        </p:txBody>
      </p:sp>
      <p:sp>
        <p:nvSpPr>
          <p:cNvPr id="4" name="Footer Placeholder 3">
            <a:extLst>
              <a:ext uri="{FF2B5EF4-FFF2-40B4-BE49-F238E27FC236}">
                <a16:creationId xmlns:a16="http://schemas.microsoft.com/office/drawing/2014/main" id="{7D8C0149-A1DB-9743-8C30-52388EE71972}"/>
              </a:ext>
            </a:extLst>
          </p:cNvPr>
          <p:cNvSpPr>
            <a:spLocks noGrp="1"/>
          </p:cNvSpPr>
          <p:nvPr>
            <p:ph type="ftr" idx="11"/>
          </p:nvPr>
        </p:nvSpPr>
        <p:spPr/>
        <p:txBody>
          <a:bodyPr/>
          <a:lstStyle/>
          <a:p>
            <a:r>
              <a:rPr lang="en-US" dirty="0"/>
              <a:t>McQuade &amp; Scherer</a:t>
            </a:r>
          </a:p>
        </p:txBody>
      </p:sp>
      <p:grpSp>
        <p:nvGrpSpPr>
          <p:cNvPr id="28" name="Group 27">
            <a:extLst>
              <a:ext uri="{FF2B5EF4-FFF2-40B4-BE49-F238E27FC236}">
                <a16:creationId xmlns:a16="http://schemas.microsoft.com/office/drawing/2014/main" id="{578201C4-BD76-0344-AF85-AD52A3A1AC7D}"/>
              </a:ext>
            </a:extLst>
          </p:cNvPr>
          <p:cNvGrpSpPr/>
          <p:nvPr/>
        </p:nvGrpSpPr>
        <p:grpSpPr>
          <a:xfrm>
            <a:off x="1718057" y="2183588"/>
            <a:ext cx="8755885" cy="3114445"/>
            <a:chOff x="1718057" y="2069614"/>
            <a:chExt cx="8755885" cy="3114445"/>
          </a:xfrm>
        </p:grpSpPr>
        <p:grpSp>
          <p:nvGrpSpPr>
            <p:cNvPr id="29" name="Group 28">
              <a:extLst>
                <a:ext uri="{FF2B5EF4-FFF2-40B4-BE49-F238E27FC236}">
                  <a16:creationId xmlns:a16="http://schemas.microsoft.com/office/drawing/2014/main" id="{4F88905D-E0A9-F14C-85F1-805A14300973}"/>
                </a:ext>
              </a:extLst>
            </p:cNvPr>
            <p:cNvGrpSpPr/>
            <p:nvPr/>
          </p:nvGrpSpPr>
          <p:grpSpPr>
            <a:xfrm>
              <a:off x="1718057" y="2069614"/>
              <a:ext cx="8755885" cy="3114445"/>
              <a:chOff x="1718057" y="2069614"/>
              <a:chExt cx="8755885" cy="3114445"/>
            </a:xfrm>
          </p:grpSpPr>
          <p:grpSp>
            <p:nvGrpSpPr>
              <p:cNvPr id="31" name="Group 30">
                <a:extLst>
                  <a:ext uri="{FF2B5EF4-FFF2-40B4-BE49-F238E27FC236}">
                    <a16:creationId xmlns:a16="http://schemas.microsoft.com/office/drawing/2014/main" id="{C00D50E1-644E-ED47-941C-AEAEF9D88248}"/>
                  </a:ext>
                </a:extLst>
              </p:cNvPr>
              <p:cNvGrpSpPr/>
              <p:nvPr/>
            </p:nvGrpSpPr>
            <p:grpSpPr>
              <a:xfrm>
                <a:off x="4953618" y="2069614"/>
                <a:ext cx="2033752" cy="1322410"/>
                <a:chOff x="4852579" y="2183589"/>
                <a:chExt cx="2033752" cy="1322410"/>
              </a:xfrm>
            </p:grpSpPr>
            <p:sp>
              <p:nvSpPr>
                <p:cNvPr id="40" name="Oval 39">
                  <a:extLst>
                    <a:ext uri="{FF2B5EF4-FFF2-40B4-BE49-F238E27FC236}">
                      <a16:creationId xmlns:a16="http://schemas.microsoft.com/office/drawing/2014/main" id="{CDD8219C-DE4D-7249-81B3-D2734787EE21}"/>
                    </a:ext>
                  </a:extLst>
                </p:cNvPr>
                <p:cNvSpPr/>
                <p:nvPr/>
              </p:nvSpPr>
              <p:spPr>
                <a:xfrm>
                  <a:off x="4892301" y="2183589"/>
                  <a:ext cx="1954309" cy="132241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60ECA934-9404-4940-887C-4B92B38DB969}"/>
                    </a:ext>
                  </a:extLst>
                </p:cNvPr>
                <p:cNvSpPr txBox="1"/>
                <p:nvPr/>
              </p:nvSpPr>
              <p:spPr>
                <a:xfrm>
                  <a:off x="4852579" y="2629341"/>
                  <a:ext cx="2033752" cy="461665"/>
                </a:xfrm>
                <a:prstGeom prst="rect">
                  <a:avLst/>
                </a:prstGeom>
                <a:noFill/>
              </p:spPr>
              <p:txBody>
                <a:bodyPr wrap="square" rtlCol="0">
                  <a:spAutoFit/>
                </a:bodyPr>
                <a:lstStyle/>
                <a:p>
                  <a:pPr algn="ctr"/>
                  <a:r>
                    <a:rPr lang="en-US" sz="2400" dirty="0">
                      <a:solidFill>
                        <a:schemeClr val="bg1"/>
                      </a:solidFill>
                    </a:rPr>
                    <a:t>Resources</a:t>
                  </a:r>
                  <a:endParaRPr lang="en-US" dirty="0">
                    <a:solidFill>
                      <a:schemeClr val="bg1"/>
                    </a:solidFill>
                  </a:endParaRPr>
                </a:p>
              </p:txBody>
            </p:sp>
          </p:grpSp>
          <p:grpSp>
            <p:nvGrpSpPr>
              <p:cNvPr id="32" name="Group 31">
                <a:extLst>
                  <a:ext uri="{FF2B5EF4-FFF2-40B4-BE49-F238E27FC236}">
                    <a16:creationId xmlns:a16="http://schemas.microsoft.com/office/drawing/2014/main" id="{C33537E7-E54D-D542-B6C2-DAE31F8DC667}"/>
                  </a:ext>
                </a:extLst>
              </p:cNvPr>
              <p:cNvGrpSpPr/>
              <p:nvPr/>
            </p:nvGrpSpPr>
            <p:grpSpPr>
              <a:xfrm>
                <a:off x="1718057" y="3256682"/>
                <a:ext cx="8755885" cy="1927377"/>
                <a:chOff x="1491514" y="2915041"/>
                <a:chExt cx="8755885" cy="1927377"/>
              </a:xfrm>
            </p:grpSpPr>
            <p:sp>
              <p:nvSpPr>
                <p:cNvPr id="33" name="Oval 32">
                  <a:extLst>
                    <a:ext uri="{FF2B5EF4-FFF2-40B4-BE49-F238E27FC236}">
                      <a16:creationId xmlns:a16="http://schemas.microsoft.com/office/drawing/2014/main" id="{FE059DEF-A928-4845-A39F-74B7226D58EE}"/>
                    </a:ext>
                  </a:extLst>
                </p:cNvPr>
                <p:cNvSpPr/>
                <p:nvPr/>
              </p:nvSpPr>
              <p:spPr>
                <a:xfrm>
                  <a:off x="1491514" y="2915041"/>
                  <a:ext cx="2934600" cy="187705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25C81CB-898A-FD48-ACA1-2C8B33A895A9}"/>
                    </a:ext>
                  </a:extLst>
                </p:cNvPr>
                <p:cNvSpPr txBox="1"/>
                <p:nvPr/>
              </p:nvSpPr>
              <p:spPr>
                <a:xfrm>
                  <a:off x="1944601" y="3421188"/>
                  <a:ext cx="2028425" cy="830997"/>
                </a:xfrm>
                <a:prstGeom prst="rect">
                  <a:avLst/>
                </a:prstGeom>
                <a:noFill/>
              </p:spPr>
              <p:txBody>
                <a:bodyPr wrap="square" rtlCol="0">
                  <a:spAutoFit/>
                </a:bodyPr>
                <a:lstStyle/>
                <a:p>
                  <a:pPr algn="ctr"/>
                  <a:r>
                    <a:rPr lang="en-US" sz="2400" dirty="0">
                      <a:solidFill>
                        <a:schemeClr val="bg1"/>
                      </a:solidFill>
                    </a:rPr>
                    <a:t>Total Role Demands</a:t>
                  </a:r>
                </a:p>
              </p:txBody>
            </p:sp>
            <p:cxnSp>
              <p:nvCxnSpPr>
                <p:cNvPr id="35" name="Straight Arrow Connector 34">
                  <a:extLst>
                    <a:ext uri="{FF2B5EF4-FFF2-40B4-BE49-F238E27FC236}">
                      <a16:creationId xmlns:a16="http://schemas.microsoft.com/office/drawing/2014/main" id="{E275F812-95EE-7E4C-B9FE-8442410A7B99}"/>
                    </a:ext>
                  </a:extLst>
                </p:cNvPr>
                <p:cNvCxnSpPr>
                  <a:cxnSpLocks/>
                </p:cNvCxnSpPr>
                <p:nvPr/>
              </p:nvCxnSpPr>
              <p:spPr>
                <a:xfrm>
                  <a:off x="4614959" y="3849568"/>
                  <a:ext cx="2562782" cy="0"/>
                </a:xfrm>
                <a:prstGeom prst="straightConnector1">
                  <a:avLst/>
                </a:prstGeom>
                <a:ln w="6032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5A3EF82F-C999-6E4A-972E-AF95D5905A8A}"/>
                    </a:ext>
                  </a:extLst>
                </p:cNvPr>
                <p:cNvGrpSpPr/>
                <p:nvPr/>
              </p:nvGrpSpPr>
              <p:grpSpPr>
                <a:xfrm>
                  <a:off x="7312799" y="2965360"/>
                  <a:ext cx="2934600" cy="1877058"/>
                  <a:chOff x="7312799" y="2965360"/>
                  <a:chExt cx="2934600" cy="1877058"/>
                </a:xfrm>
              </p:grpSpPr>
              <p:sp>
                <p:nvSpPr>
                  <p:cNvPr id="38" name="Oval 37">
                    <a:extLst>
                      <a:ext uri="{FF2B5EF4-FFF2-40B4-BE49-F238E27FC236}">
                        <a16:creationId xmlns:a16="http://schemas.microsoft.com/office/drawing/2014/main" id="{78555B6F-1C12-6241-B03C-196F29921CA3}"/>
                      </a:ext>
                    </a:extLst>
                  </p:cNvPr>
                  <p:cNvSpPr/>
                  <p:nvPr/>
                </p:nvSpPr>
                <p:spPr>
                  <a:xfrm>
                    <a:off x="7312799" y="2965360"/>
                    <a:ext cx="2934600" cy="187705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15CAE68-0AE1-AF4A-9E5D-EAEE7A6ABA27}"/>
                      </a:ext>
                    </a:extLst>
                  </p:cNvPr>
                  <p:cNvSpPr txBox="1"/>
                  <p:nvPr/>
                </p:nvSpPr>
                <p:spPr>
                  <a:xfrm>
                    <a:off x="7765886" y="3140362"/>
                    <a:ext cx="2028425" cy="1569660"/>
                  </a:xfrm>
                  <a:prstGeom prst="rect">
                    <a:avLst/>
                  </a:prstGeom>
                  <a:noFill/>
                </p:spPr>
                <p:txBody>
                  <a:bodyPr wrap="square" rtlCol="0">
                    <a:spAutoFit/>
                  </a:bodyPr>
                  <a:lstStyle/>
                  <a:p>
                    <a:pPr algn="ctr"/>
                    <a:r>
                      <a:rPr lang="en-US" sz="2400" dirty="0">
                        <a:solidFill>
                          <a:schemeClr val="bg1"/>
                        </a:solidFill>
                      </a:rPr>
                      <a:t>Negative Stress Response and Burnout</a:t>
                    </a:r>
                  </a:p>
                </p:txBody>
              </p:sp>
            </p:grpSp>
            <p:sp>
              <p:nvSpPr>
                <p:cNvPr id="37" name="TextBox 36">
                  <a:extLst>
                    <a:ext uri="{FF2B5EF4-FFF2-40B4-BE49-F238E27FC236}">
                      <a16:creationId xmlns:a16="http://schemas.microsoft.com/office/drawing/2014/main" id="{6DFB19A5-C4A7-7B43-AC5D-466834A70B39}"/>
                    </a:ext>
                  </a:extLst>
                </p:cNvPr>
                <p:cNvSpPr txBox="1"/>
                <p:nvPr/>
              </p:nvSpPr>
              <p:spPr>
                <a:xfrm>
                  <a:off x="5118846" y="2965360"/>
                  <a:ext cx="1501221" cy="769441"/>
                </a:xfrm>
                <a:prstGeom prst="rect">
                  <a:avLst/>
                </a:prstGeom>
                <a:noFill/>
              </p:spPr>
              <p:txBody>
                <a:bodyPr wrap="square" rtlCol="0">
                  <a:spAutoFit/>
                </a:bodyPr>
                <a:lstStyle/>
                <a:p>
                  <a:pPr algn="ctr"/>
                  <a:endParaRPr lang="en-US" sz="4400" b="1" dirty="0">
                    <a:solidFill>
                      <a:srgbClr val="FF0000"/>
                    </a:solidFill>
                  </a:endParaRPr>
                </a:p>
              </p:txBody>
            </p:sp>
          </p:grpSp>
        </p:grpSp>
        <p:cxnSp>
          <p:nvCxnSpPr>
            <p:cNvPr id="30" name="Straight Arrow Connector 29">
              <a:extLst>
                <a:ext uri="{FF2B5EF4-FFF2-40B4-BE49-F238E27FC236}">
                  <a16:creationId xmlns:a16="http://schemas.microsoft.com/office/drawing/2014/main" id="{7E639E3C-07C5-CE4D-9011-7FEF6F5B5AF0}"/>
                </a:ext>
              </a:extLst>
            </p:cNvPr>
            <p:cNvCxnSpPr>
              <a:cxnSpLocks/>
            </p:cNvCxnSpPr>
            <p:nvPr/>
          </p:nvCxnSpPr>
          <p:spPr>
            <a:xfrm>
              <a:off x="5970494" y="3477047"/>
              <a:ext cx="0" cy="58050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64354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48A44-2F62-D443-8637-F4D7EB13966D}"/>
              </a:ext>
            </a:extLst>
          </p:cNvPr>
          <p:cNvSpPr>
            <a:spLocks noGrp="1"/>
          </p:cNvSpPr>
          <p:nvPr>
            <p:ph type="title"/>
          </p:nvPr>
        </p:nvSpPr>
        <p:spPr>
          <a:xfrm>
            <a:off x="609600" y="1058398"/>
            <a:ext cx="10972800" cy="1143200"/>
          </a:xfrm>
        </p:spPr>
        <p:txBody>
          <a:bodyPr/>
          <a:lstStyle/>
          <a:p>
            <a:r>
              <a:rPr lang="en-US" b="1" dirty="0"/>
              <a:t>Theoretical Framework: Job Demands-Resource Model</a:t>
            </a:r>
          </a:p>
        </p:txBody>
      </p:sp>
      <p:sp>
        <p:nvSpPr>
          <p:cNvPr id="3" name="Text Placeholder 2">
            <a:extLst>
              <a:ext uri="{FF2B5EF4-FFF2-40B4-BE49-F238E27FC236}">
                <a16:creationId xmlns:a16="http://schemas.microsoft.com/office/drawing/2014/main" id="{E506371A-1353-E64F-BC25-9D14E655D3FD}"/>
              </a:ext>
            </a:extLst>
          </p:cNvPr>
          <p:cNvSpPr>
            <a:spLocks noGrp="1"/>
          </p:cNvSpPr>
          <p:nvPr>
            <p:ph type="body" idx="1"/>
          </p:nvPr>
        </p:nvSpPr>
        <p:spPr>
          <a:xfrm>
            <a:off x="195263" y="2300687"/>
            <a:ext cx="6677026" cy="3611600"/>
          </a:xfrm>
        </p:spPr>
        <p:txBody>
          <a:bodyPr/>
          <a:lstStyle/>
          <a:p>
            <a:r>
              <a:rPr lang="en-US" sz="2000" dirty="0"/>
              <a:t>Job strain is caused by an imbalance of demands and resources (Bakker &amp; </a:t>
            </a:r>
            <a:r>
              <a:rPr lang="en-US" sz="2000" dirty="0" err="1"/>
              <a:t>Demerouti</a:t>
            </a:r>
            <a:r>
              <a:rPr lang="en-US" sz="2000" dirty="0"/>
              <a:t>, 2006)</a:t>
            </a:r>
          </a:p>
          <a:p>
            <a:pPr lvl="1"/>
            <a:r>
              <a:rPr lang="en-US" sz="1800" dirty="0"/>
              <a:t>Job-related anxiety</a:t>
            </a:r>
          </a:p>
          <a:p>
            <a:pPr lvl="1"/>
            <a:r>
              <a:rPr lang="en-US" sz="1800" dirty="0"/>
              <a:t>Exhaustion </a:t>
            </a:r>
          </a:p>
          <a:p>
            <a:r>
              <a:rPr lang="en-US" sz="2000" dirty="0"/>
              <a:t>More effort leads to greater physiological costs (Bakker &amp; </a:t>
            </a:r>
            <a:r>
              <a:rPr lang="en-US" sz="2000" dirty="0" err="1"/>
              <a:t>Demerouti</a:t>
            </a:r>
            <a:r>
              <a:rPr lang="en-US" sz="2000" dirty="0"/>
              <a:t>, 2006)</a:t>
            </a:r>
          </a:p>
          <a:p>
            <a:r>
              <a:rPr lang="en-US" sz="2000" dirty="0"/>
              <a:t>Resources have motivational potential (Bakker &amp; </a:t>
            </a:r>
            <a:r>
              <a:rPr lang="en-US" sz="2000" dirty="0" err="1"/>
              <a:t>Demerouti</a:t>
            </a:r>
            <a:r>
              <a:rPr lang="en-US" sz="2000" dirty="0"/>
              <a:t>, 2006)</a:t>
            </a:r>
          </a:p>
          <a:p>
            <a:pPr lvl="1"/>
            <a:r>
              <a:rPr lang="en-US" sz="1800" dirty="0"/>
              <a:t>High work engagement, low cynicism, excellent performance</a:t>
            </a:r>
          </a:p>
          <a:p>
            <a:r>
              <a:rPr lang="en-US" sz="2000" dirty="0"/>
              <a:t>Job resources may buffer the effects of job demands (Bakker et al., 2003)</a:t>
            </a:r>
          </a:p>
          <a:p>
            <a:pPr lvl="1"/>
            <a:endParaRPr lang="en-US" sz="1800" dirty="0"/>
          </a:p>
          <a:p>
            <a:pPr marL="761981" lvl="1" indent="0">
              <a:buNone/>
            </a:pPr>
            <a:endParaRPr lang="en-US" sz="2000" dirty="0"/>
          </a:p>
        </p:txBody>
      </p:sp>
      <p:sp>
        <p:nvSpPr>
          <p:cNvPr id="4" name="Footer Placeholder 3">
            <a:extLst>
              <a:ext uri="{FF2B5EF4-FFF2-40B4-BE49-F238E27FC236}">
                <a16:creationId xmlns:a16="http://schemas.microsoft.com/office/drawing/2014/main" id="{FA152C1D-8D49-E74E-B09B-1620912D9F22}"/>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9EBACDC6-76B0-1341-AE91-682881AC7672}"/>
              </a:ext>
            </a:extLst>
          </p:cNvPr>
          <p:cNvSpPr>
            <a:spLocks noGrp="1"/>
          </p:cNvSpPr>
          <p:nvPr>
            <p:ph type="sldNum" idx="12"/>
          </p:nvPr>
        </p:nvSpPr>
        <p:spPr/>
        <p:txBody>
          <a:bodyPr/>
          <a:lstStyle/>
          <a:p>
            <a:fld id="{1AC0976D-C3D5-4C45-8D7E-D67DCEC18C8B}" type="slidenum">
              <a:rPr lang="en-US" smtClean="0"/>
              <a:t>11</a:t>
            </a:fld>
            <a:endParaRPr lang="en-US"/>
          </a:p>
        </p:txBody>
      </p:sp>
      <p:pic>
        <p:nvPicPr>
          <p:cNvPr id="7" name="Picture 6" descr="Diagram&#10;&#10;Description automatically generated">
            <a:extLst>
              <a:ext uri="{FF2B5EF4-FFF2-40B4-BE49-F238E27FC236}">
                <a16:creationId xmlns:a16="http://schemas.microsoft.com/office/drawing/2014/main" id="{8EB83865-822E-9E4F-A240-6D8BE029F2F0}"/>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6756400" y="2753937"/>
            <a:ext cx="5082862" cy="2706624"/>
          </a:xfrm>
          <a:prstGeom prst="rect">
            <a:avLst/>
          </a:prstGeom>
        </p:spPr>
      </p:pic>
      <p:sp>
        <p:nvSpPr>
          <p:cNvPr id="8" name="TextBox 7">
            <a:extLst>
              <a:ext uri="{FF2B5EF4-FFF2-40B4-BE49-F238E27FC236}">
                <a16:creationId xmlns:a16="http://schemas.microsoft.com/office/drawing/2014/main" id="{D18E2B2B-285E-6244-9ABB-DF0985023323}"/>
              </a:ext>
            </a:extLst>
          </p:cNvPr>
          <p:cNvSpPr txBox="1"/>
          <p:nvPr/>
        </p:nvSpPr>
        <p:spPr>
          <a:xfrm>
            <a:off x="8546844" y="5455592"/>
            <a:ext cx="4124324" cy="230832"/>
          </a:xfrm>
          <a:prstGeom prst="rect">
            <a:avLst/>
          </a:prstGeom>
          <a:noFill/>
        </p:spPr>
        <p:txBody>
          <a:bodyPr wrap="square" rtlCol="0">
            <a:spAutoFit/>
          </a:bodyPr>
          <a:lstStyle/>
          <a:p>
            <a:r>
              <a:rPr lang="en-US" sz="900" dirty="0">
                <a:solidFill>
                  <a:schemeClr val="bg1"/>
                </a:solidFill>
              </a:rPr>
              <a:t>https://</a:t>
            </a:r>
            <a:r>
              <a:rPr lang="en-US" sz="900" dirty="0" err="1">
                <a:solidFill>
                  <a:schemeClr val="bg1"/>
                </a:solidFill>
              </a:rPr>
              <a:t>mindworks.org</a:t>
            </a:r>
            <a:r>
              <a:rPr lang="en-US" sz="900" dirty="0">
                <a:solidFill>
                  <a:schemeClr val="bg1"/>
                </a:solidFill>
              </a:rPr>
              <a:t>/blog/how-does-meditation-reduce-stress/</a:t>
            </a:r>
          </a:p>
        </p:txBody>
      </p:sp>
    </p:spTree>
    <p:extLst>
      <p:ext uri="{BB962C8B-B14F-4D97-AF65-F5344CB8AC3E}">
        <p14:creationId xmlns:p14="http://schemas.microsoft.com/office/powerpoint/2010/main" val="3440631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DCC8-269F-164E-89E8-E70729F74343}"/>
              </a:ext>
            </a:extLst>
          </p:cNvPr>
          <p:cNvSpPr>
            <a:spLocks noGrp="1"/>
          </p:cNvSpPr>
          <p:nvPr>
            <p:ph type="title"/>
          </p:nvPr>
        </p:nvSpPr>
        <p:spPr>
          <a:xfrm>
            <a:off x="609600" y="854747"/>
            <a:ext cx="10972800" cy="1143200"/>
          </a:xfrm>
        </p:spPr>
        <p:txBody>
          <a:bodyPr/>
          <a:lstStyle/>
          <a:p>
            <a:r>
              <a:rPr lang="en-US" b="1" dirty="0"/>
              <a:t>Job Resources-Demand Model</a:t>
            </a:r>
          </a:p>
        </p:txBody>
      </p:sp>
      <p:sp>
        <p:nvSpPr>
          <p:cNvPr id="4" name="Footer Placeholder 3">
            <a:extLst>
              <a:ext uri="{FF2B5EF4-FFF2-40B4-BE49-F238E27FC236}">
                <a16:creationId xmlns:a16="http://schemas.microsoft.com/office/drawing/2014/main" id="{A59A30C4-1BFC-E841-A740-08AE1EA46ADE}"/>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52C2F905-66C7-AA4F-8E33-A624FDFF09CE}"/>
              </a:ext>
            </a:extLst>
          </p:cNvPr>
          <p:cNvSpPr>
            <a:spLocks noGrp="1"/>
          </p:cNvSpPr>
          <p:nvPr>
            <p:ph type="sldNum" idx="12"/>
          </p:nvPr>
        </p:nvSpPr>
        <p:spPr/>
        <p:txBody>
          <a:bodyPr/>
          <a:lstStyle/>
          <a:p>
            <a:fld id="{1AC0976D-C3D5-4C45-8D7E-D67DCEC18C8B}" type="slidenum">
              <a:rPr lang="en-US" smtClean="0"/>
              <a:t>12</a:t>
            </a:fld>
            <a:endParaRPr lang="en-US"/>
          </a:p>
        </p:txBody>
      </p:sp>
      <p:grpSp>
        <p:nvGrpSpPr>
          <p:cNvPr id="37" name="Group 36">
            <a:extLst>
              <a:ext uri="{FF2B5EF4-FFF2-40B4-BE49-F238E27FC236}">
                <a16:creationId xmlns:a16="http://schemas.microsoft.com/office/drawing/2014/main" id="{D6F0C0F8-D2B1-8141-B8FA-DEB810DCB515}"/>
              </a:ext>
            </a:extLst>
          </p:cNvPr>
          <p:cNvGrpSpPr/>
          <p:nvPr/>
        </p:nvGrpSpPr>
        <p:grpSpPr>
          <a:xfrm>
            <a:off x="280585" y="2091311"/>
            <a:ext cx="1745190" cy="1804378"/>
            <a:chOff x="280585" y="1676796"/>
            <a:chExt cx="1745190" cy="1804378"/>
          </a:xfrm>
        </p:grpSpPr>
        <p:sp>
          <p:nvSpPr>
            <p:cNvPr id="27" name="Oval 26">
              <a:extLst>
                <a:ext uri="{FF2B5EF4-FFF2-40B4-BE49-F238E27FC236}">
                  <a16:creationId xmlns:a16="http://schemas.microsoft.com/office/drawing/2014/main" id="{225AA5ED-5D0E-F941-AD70-9F8B93F56F4B}"/>
                </a:ext>
              </a:extLst>
            </p:cNvPr>
            <p:cNvSpPr/>
            <p:nvPr/>
          </p:nvSpPr>
          <p:spPr>
            <a:xfrm>
              <a:off x="280585" y="1676796"/>
              <a:ext cx="1745190" cy="51033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F976D18-35D1-3A44-BBBE-4AF1EC289D09}"/>
                </a:ext>
              </a:extLst>
            </p:cNvPr>
            <p:cNvSpPr/>
            <p:nvPr/>
          </p:nvSpPr>
          <p:spPr>
            <a:xfrm>
              <a:off x="280585" y="2970844"/>
              <a:ext cx="1745190" cy="51033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968BD3F-F19C-E447-8AEB-6002BAD0CBE5}"/>
                </a:ext>
              </a:extLst>
            </p:cNvPr>
            <p:cNvSpPr/>
            <p:nvPr/>
          </p:nvSpPr>
          <p:spPr>
            <a:xfrm>
              <a:off x="280585" y="2323820"/>
              <a:ext cx="1745190" cy="51033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D129B37E-0F7D-FD41-A2DB-B0854C52F8FA}"/>
                </a:ext>
              </a:extLst>
            </p:cNvPr>
            <p:cNvSpPr txBox="1"/>
            <p:nvPr/>
          </p:nvSpPr>
          <p:spPr>
            <a:xfrm>
              <a:off x="554664" y="1750995"/>
              <a:ext cx="1197032" cy="369332"/>
            </a:xfrm>
            <a:prstGeom prst="rect">
              <a:avLst/>
            </a:prstGeom>
            <a:noFill/>
          </p:spPr>
          <p:txBody>
            <a:bodyPr wrap="square" rtlCol="0">
              <a:spAutoFit/>
            </a:bodyPr>
            <a:lstStyle/>
            <a:p>
              <a:pPr algn="ctr"/>
              <a:r>
                <a:rPr lang="en-US" sz="1800" dirty="0">
                  <a:solidFill>
                    <a:schemeClr val="bg1"/>
                  </a:solidFill>
                </a:rPr>
                <a:t>Mental</a:t>
              </a:r>
              <a:endParaRPr lang="en-US" dirty="0">
                <a:solidFill>
                  <a:schemeClr val="bg1"/>
                </a:solidFill>
              </a:endParaRPr>
            </a:p>
          </p:txBody>
        </p:sp>
        <p:sp>
          <p:nvSpPr>
            <p:cNvPr id="33" name="TextBox 32">
              <a:extLst>
                <a:ext uri="{FF2B5EF4-FFF2-40B4-BE49-F238E27FC236}">
                  <a16:creationId xmlns:a16="http://schemas.microsoft.com/office/drawing/2014/main" id="{B02A55EF-5FC2-9646-821D-0303149E6044}"/>
                </a:ext>
              </a:extLst>
            </p:cNvPr>
            <p:cNvSpPr txBox="1"/>
            <p:nvPr/>
          </p:nvSpPr>
          <p:spPr>
            <a:xfrm>
              <a:off x="471536" y="2394319"/>
              <a:ext cx="1363287" cy="369332"/>
            </a:xfrm>
            <a:prstGeom prst="rect">
              <a:avLst/>
            </a:prstGeom>
            <a:noFill/>
          </p:spPr>
          <p:txBody>
            <a:bodyPr wrap="square" rtlCol="0">
              <a:spAutoFit/>
            </a:bodyPr>
            <a:lstStyle/>
            <a:p>
              <a:pPr algn="ctr"/>
              <a:r>
                <a:rPr lang="en-US" sz="1800" dirty="0">
                  <a:solidFill>
                    <a:schemeClr val="bg1"/>
                  </a:solidFill>
                </a:rPr>
                <a:t>Emotional</a:t>
              </a:r>
            </a:p>
          </p:txBody>
        </p:sp>
        <p:sp>
          <p:nvSpPr>
            <p:cNvPr id="34" name="TextBox 33">
              <a:extLst>
                <a:ext uri="{FF2B5EF4-FFF2-40B4-BE49-F238E27FC236}">
                  <a16:creationId xmlns:a16="http://schemas.microsoft.com/office/drawing/2014/main" id="{51081836-46C6-6B44-A0B0-9BF0934BB50B}"/>
                </a:ext>
              </a:extLst>
            </p:cNvPr>
            <p:cNvSpPr txBox="1"/>
            <p:nvPr/>
          </p:nvSpPr>
          <p:spPr>
            <a:xfrm>
              <a:off x="438284" y="3048547"/>
              <a:ext cx="1429789" cy="369332"/>
            </a:xfrm>
            <a:prstGeom prst="rect">
              <a:avLst/>
            </a:prstGeom>
            <a:noFill/>
          </p:spPr>
          <p:txBody>
            <a:bodyPr wrap="square" rtlCol="0">
              <a:spAutoFit/>
            </a:bodyPr>
            <a:lstStyle/>
            <a:p>
              <a:pPr algn="ctr"/>
              <a:r>
                <a:rPr lang="en-US" sz="1800" dirty="0">
                  <a:solidFill>
                    <a:schemeClr val="bg1"/>
                  </a:solidFill>
                </a:rPr>
                <a:t>Physical</a:t>
              </a:r>
            </a:p>
          </p:txBody>
        </p:sp>
      </p:grpSp>
      <p:grpSp>
        <p:nvGrpSpPr>
          <p:cNvPr id="41" name="Group 40">
            <a:extLst>
              <a:ext uri="{FF2B5EF4-FFF2-40B4-BE49-F238E27FC236}">
                <a16:creationId xmlns:a16="http://schemas.microsoft.com/office/drawing/2014/main" id="{F181C0EA-7A48-FD4F-9F1C-5556A74A5F42}"/>
              </a:ext>
            </a:extLst>
          </p:cNvPr>
          <p:cNvGrpSpPr/>
          <p:nvPr/>
        </p:nvGrpSpPr>
        <p:grpSpPr>
          <a:xfrm>
            <a:off x="282333" y="4346042"/>
            <a:ext cx="1745190" cy="1804378"/>
            <a:chOff x="282333" y="4346042"/>
            <a:chExt cx="1745190" cy="1804378"/>
          </a:xfrm>
        </p:grpSpPr>
        <p:grpSp>
          <p:nvGrpSpPr>
            <p:cNvPr id="36" name="Group 35">
              <a:extLst>
                <a:ext uri="{FF2B5EF4-FFF2-40B4-BE49-F238E27FC236}">
                  <a16:creationId xmlns:a16="http://schemas.microsoft.com/office/drawing/2014/main" id="{E9200D4D-933B-244C-8FE4-3A5572FF2198}"/>
                </a:ext>
              </a:extLst>
            </p:cNvPr>
            <p:cNvGrpSpPr/>
            <p:nvPr/>
          </p:nvGrpSpPr>
          <p:grpSpPr>
            <a:xfrm>
              <a:off x="282333" y="4346042"/>
              <a:ext cx="1745190" cy="1804378"/>
              <a:chOff x="280585" y="4270149"/>
              <a:chExt cx="1745190" cy="1804378"/>
            </a:xfrm>
          </p:grpSpPr>
          <p:sp>
            <p:nvSpPr>
              <p:cNvPr id="21" name="Oval 20">
                <a:extLst>
                  <a:ext uri="{FF2B5EF4-FFF2-40B4-BE49-F238E27FC236}">
                    <a16:creationId xmlns:a16="http://schemas.microsoft.com/office/drawing/2014/main" id="{C36C773A-D452-6E4B-91EC-7EFFB1F9007C}"/>
                  </a:ext>
                </a:extLst>
              </p:cNvPr>
              <p:cNvSpPr/>
              <p:nvPr/>
            </p:nvSpPr>
            <p:spPr>
              <a:xfrm>
                <a:off x="280585" y="4270149"/>
                <a:ext cx="1745190" cy="51033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A04BD2A-AA5E-DB45-B784-1C1DAE8B4911}"/>
                  </a:ext>
                </a:extLst>
              </p:cNvPr>
              <p:cNvSpPr/>
              <p:nvPr/>
            </p:nvSpPr>
            <p:spPr>
              <a:xfrm>
                <a:off x="280585" y="5564197"/>
                <a:ext cx="1745190" cy="51033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7FFAFB16-6BA5-FF43-8EF8-A8CC18064290}"/>
                  </a:ext>
                </a:extLst>
              </p:cNvPr>
              <p:cNvSpPr/>
              <p:nvPr/>
            </p:nvSpPr>
            <p:spPr>
              <a:xfrm>
                <a:off x="280585" y="4917173"/>
                <a:ext cx="1745190" cy="51033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99071BF5-D865-8749-A0E7-FC3B7F47A726}"/>
                </a:ext>
              </a:extLst>
            </p:cNvPr>
            <p:cNvSpPr txBox="1"/>
            <p:nvPr/>
          </p:nvSpPr>
          <p:spPr>
            <a:xfrm>
              <a:off x="298717" y="4414446"/>
              <a:ext cx="1712422" cy="369332"/>
            </a:xfrm>
            <a:prstGeom prst="rect">
              <a:avLst/>
            </a:prstGeom>
            <a:noFill/>
          </p:spPr>
          <p:txBody>
            <a:bodyPr wrap="square" rtlCol="0">
              <a:spAutoFit/>
            </a:bodyPr>
            <a:lstStyle/>
            <a:p>
              <a:pPr algn="ctr"/>
              <a:r>
                <a:rPr lang="en-US" sz="1800" dirty="0">
                  <a:solidFill>
                    <a:schemeClr val="bg1"/>
                  </a:solidFill>
                </a:rPr>
                <a:t>Support</a:t>
              </a:r>
            </a:p>
          </p:txBody>
        </p:sp>
        <p:sp>
          <p:nvSpPr>
            <p:cNvPr id="39" name="TextBox 38">
              <a:extLst>
                <a:ext uri="{FF2B5EF4-FFF2-40B4-BE49-F238E27FC236}">
                  <a16:creationId xmlns:a16="http://schemas.microsoft.com/office/drawing/2014/main" id="{24F4290A-C110-1B41-8F9A-095D9EAB486F}"/>
                </a:ext>
              </a:extLst>
            </p:cNvPr>
            <p:cNvSpPr txBox="1"/>
            <p:nvPr/>
          </p:nvSpPr>
          <p:spPr>
            <a:xfrm>
              <a:off x="298717" y="5063565"/>
              <a:ext cx="1712422" cy="369332"/>
            </a:xfrm>
            <a:prstGeom prst="rect">
              <a:avLst/>
            </a:prstGeom>
            <a:noFill/>
          </p:spPr>
          <p:txBody>
            <a:bodyPr wrap="square" rtlCol="0">
              <a:spAutoFit/>
            </a:bodyPr>
            <a:lstStyle/>
            <a:p>
              <a:pPr algn="ctr"/>
              <a:r>
                <a:rPr lang="en-US" sz="1800" dirty="0">
                  <a:solidFill>
                    <a:schemeClr val="bg1"/>
                  </a:solidFill>
                </a:rPr>
                <a:t>Autonomy</a:t>
              </a:r>
            </a:p>
          </p:txBody>
        </p:sp>
        <p:sp>
          <p:nvSpPr>
            <p:cNvPr id="40" name="TextBox 39">
              <a:extLst>
                <a:ext uri="{FF2B5EF4-FFF2-40B4-BE49-F238E27FC236}">
                  <a16:creationId xmlns:a16="http://schemas.microsoft.com/office/drawing/2014/main" id="{C425187C-6FEB-7F44-B4BD-53A898BC078B}"/>
                </a:ext>
              </a:extLst>
            </p:cNvPr>
            <p:cNvSpPr txBox="1"/>
            <p:nvPr/>
          </p:nvSpPr>
          <p:spPr>
            <a:xfrm>
              <a:off x="313353" y="5709265"/>
              <a:ext cx="1712422" cy="369332"/>
            </a:xfrm>
            <a:prstGeom prst="rect">
              <a:avLst/>
            </a:prstGeom>
            <a:noFill/>
          </p:spPr>
          <p:txBody>
            <a:bodyPr wrap="square" rtlCol="0">
              <a:spAutoFit/>
            </a:bodyPr>
            <a:lstStyle/>
            <a:p>
              <a:pPr algn="ctr"/>
              <a:r>
                <a:rPr lang="en-US" sz="1800" dirty="0">
                  <a:solidFill>
                    <a:schemeClr val="bg1"/>
                  </a:solidFill>
                </a:rPr>
                <a:t>Feedback</a:t>
              </a:r>
            </a:p>
          </p:txBody>
        </p:sp>
      </p:grpSp>
      <p:grpSp>
        <p:nvGrpSpPr>
          <p:cNvPr id="35" name="Group 34">
            <a:extLst>
              <a:ext uri="{FF2B5EF4-FFF2-40B4-BE49-F238E27FC236}">
                <a16:creationId xmlns:a16="http://schemas.microsoft.com/office/drawing/2014/main" id="{DF029574-F6EA-564D-92EC-84E9CCBA857D}"/>
              </a:ext>
            </a:extLst>
          </p:cNvPr>
          <p:cNvGrpSpPr/>
          <p:nvPr/>
        </p:nvGrpSpPr>
        <p:grpSpPr>
          <a:xfrm>
            <a:off x="2860061" y="2265476"/>
            <a:ext cx="9051354" cy="3603986"/>
            <a:chOff x="2860061" y="2265476"/>
            <a:chExt cx="9051354" cy="3603986"/>
          </a:xfrm>
        </p:grpSpPr>
        <p:sp>
          <p:nvSpPr>
            <p:cNvPr id="14" name="Oval 13">
              <a:extLst>
                <a:ext uri="{FF2B5EF4-FFF2-40B4-BE49-F238E27FC236}">
                  <a16:creationId xmlns:a16="http://schemas.microsoft.com/office/drawing/2014/main" id="{A5375246-44FA-4E43-A424-E5C5E648AB3F}"/>
                </a:ext>
              </a:extLst>
            </p:cNvPr>
            <p:cNvSpPr/>
            <p:nvPr/>
          </p:nvSpPr>
          <p:spPr>
            <a:xfrm>
              <a:off x="2860061" y="2415750"/>
              <a:ext cx="2227328" cy="127035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A31C800-7629-0B44-8C5C-FC5DEDD9F274}"/>
                </a:ext>
              </a:extLst>
            </p:cNvPr>
            <p:cNvSpPr/>
            <p:nvPr/>
          </p:nvSpPr>
          <p:spPr>
            <a:xfrm>
              <a:off x="2860061" y="4599112"/>
              <a:ext cx="2227328" cy="127035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F51AEA9-ECD9-0F4F-A8F6-D4C324BFA6CF}"/>
                </a:ext>
              </a:extLst>
            </p:cNvPr>
            <p:cNvSpPr/>
            <p:nvPr/>
          </p:nvSpPr>
          <p:spPr>
            <a:xfrm>
              <a:off x="6887797" y="4599112"/>
              <a:ext cx="2227328" cy="127035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F4531D5-82D7-CB49-B934-247CC211EBEF}"/>
                </a:ext>
              </a:extLst>
            </p:cNvPr>
            <p:cNvSpPr/>
            <p:nvPr/>
          </p:nvSpPr>
          <p:spPr>
            <a:xfrm>
              <a:off x="6847456" y="2265476"/>
              <a:ext cx="2227328" cy="1418517"/>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D908667F-13BD-5343-9143-094D8116B0E4}"/>
                </a:ext>
              </a:extLst>
            </p:cNvPr>
            <p:cNvSpPr/>
            <p:nvPr/>
          </p:nvSpPr>
          <p:spPr>
            <a:xfrm>
              <a:off x="9684087" y="3389457"/>
              <a:ext cx="2227328" cy="127035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4E324D59-49B4-BF46-9223-33E9C1EEED52}"/>
              </a:ext>
            </a:extLst>
          </p:cNvPr>
          <p:cNvSpPr txBox="1"/>
          <p:nvPr/>
        </p:nvSpPr>
        <p:spPr>
          <a:xfrm>
            <a:off x="7188036" y="2795904"/>
            <a:ext cx="1546167" cy="400110"/>
          </a:xfrm>
          <a:prstGeom prst="rect">
            <a:avLst/>
          </a:prstGeom>
          <a:noFill/>
        </p:spPr>
        <p:txBody>
          <a:bodyPr wrap="square" rtlCol="0">
            <a:spAutoFit/>
          </a:bodyPr>
          <a:lstStyle/>
          <a:p>
            <a:pPr algn="ctr"/>
            <a:r>
              <a:rPr lang="en-US" sz="2000" dirty="0">
                <a:solidFill>
                  <a:schemeClr val="bg1"/>
                </a:solidFill>
              </a:rPr>
              <a:t>Strain</a:t>
            </a:r>
          </a:p>
        </p:txBody>
      </p:sp>
      <p:sp>
        <p:nvSpPr>
          <p:cNvPr id="43" name="TextBox 42">
            <a:extLst>
              <a:ext uri="{FF2B5EF4-FFF2-40B4-BE49-F238E27FC236}">
                <a16:creationId xmlns:a16="http://schemas.microsoft.com/office/drawing/2014/main" id="{755BC0C7-A439-6C49-BCC8-BCB4B0DA9C18}"/>
              </a:ext>
            </a:extLst>
          </p:cNvPr>
          <p:cNvSpPr txBox="1"/>
          <p:nvPr/>
        </p:nvSpPr>
        <p:spPr>
          <a:xfrm>
            <a:off x="3200640" y="4856372"/>
            <a:ext cx="1546167" cy="707886"/>
          </a:xfrm>
          <a:prstGeom prst="rect">
            <a:avLst/>
          </a:prstGeom>
          <a:noFill/>
        </p:spPr>
        <p:txBody>
          <a:bodyPr wrap="square" rtlCol="0">
            <a:spAutoFit/>
          </a:bodyPr>
          <a:lstStyle/>
          <a:p>
            <a:pPr algn="ctr"/>
            <a:r>
              <a:rPr lang="en-US" sz="2000" dirty="0">
                <a:solidFill>
                  <a:schemeClr val="bg1"/>
                </a:solidFill>
              </a:rPr>
              <a:t>Job Resources</a:t>
            </a:r>
          </a:p>
        </p:txBody>
      </p:sp>
      <p:sp>
        <p:nvSpPr>
          <p:cNvPr id="44" name="TextBox 43">
            <a:extLst>
              <a:ext uri="{FF2B5EF4-FFF2-40B4-BE49-F238E27FC236}">
                <a16:creationId xmlns:a16="http://schemas.microsoft.com/office/drawing/2014/main" id="{4B1019DD-4A96-1640-BA90-BE76758AAE99}"/>
              </a:ext>
            </a:extLst>
          </p:cNvPr>
          <p:cNvSpPr txBox="1"/>
          <p:nvPr/>
        </p:nvSpPr>
        <p:spPr>
          <a:xfrm>
            <a:off x="3200640" y="2662682"/>
            <a:ext cx="1546167" cy="707886"/>
          </a:xfrm>
          <a:prstGeom prst="rect">
            <a:avLst/>
          </a:prstGeom>
          <a:noFill/>
        </p:spPr>
        <p:txBody>
          <a:bodyPr wrap="square" rtlCol="0">
            <a:spAutoFit/>
          </a:bodyPr>
          <a:lstStyle/>
          <a:p>
            <a:pPr algn="ctr"/>
            <a:r>
              <a:rPr lang="en-US" sz="2000" dirty="0">
                <a:solidFill>
                  <a:schemeClr val="bg1"/>
                </a:solidFill>
              </a:rPr>
              <a:t>Job Demands</a:t>
            </a:r>
          </a:p>
        </p:txBody>
      </p:sp>
      <p:sp>
        <p:nvSpPr>
          <p:cNvPr id="45" name="TextBox 44">
            <a:extLst>
              <a:ext uri="{FF2B5EF4-FFF2-40B4-BE49-F238E27FC236}">
                <a16:creationId xmlns:a16="http://schemas.microsoft.com/office/drawing/2014/main" id="{59C877B0-AC1B-B54F-A90E-AB544DCC9E24}"/>
              </a:ext>
            </a:extLst>
          </p:cNvPr>
          <p:cNvSpPr txBox="1"/>
          <p:nvPr/>
        </p:nvSpPr>
        <p:spPr>
          <a:xfrm>
            <a:off x="7228377" y="5032787"/>
            <a:ext cx="1546167" cy="400110"/>
          </a:xfrm>
          <a:prstGeom prst="rect">
            <a:avLst/>
          </a:prstGeom>
          <a:noFill/>
        </p:spPr>
        <p:txBody>
          <a:bodyPr wrap="square" rtlCol="0">
            <a:spAutoFit/>
          </a:bodyPr>
          <a:lstStyle/>
          <a:p>
            <a:pPr algn="ctr"/>
            <a:r>
              <a:rPr lang="en-US" sz="2000" dirty="0">
                <a:solidFill>
                  <a:schemeClr val="bg1"/>
                </a:solidFill>
              </a:rPr>
              <a:t>Motivation</a:t>
            </a:r>
          </a:p>
        </p:txBody>
      </p:sp>
      <p:sp>
        <p:nvSpPr>
          <p:cNvPr id="46" name="TextBox 45">
            <a:extLst>
              <a:ext uri="{FF2B5EF4-FFF2-40B4-BE49-F238E27FC236}">
                <a16:creationId xmlns:a16="http://schemas.microsoft.com/office/drawing/2014/main" id="{6783E908-6A38-A646-ACA4-79B812FB5B27}"/>
              </a:ext>
            </a:extLst>
          </p:cNvPr>
          <p:cNvSpPr txBox="1"/>
          <p:nvPr/>
        </p:nvSpPr>
        <p:spPr>
          <a:xfrm>
            <a:off x="9850886" y="3686100"/>
            <a:ext cx="1962827" cy="707886"/>
          </a:xfrm>
          <a:prstGeom prst="rect">
            <a:avLst/>
          </a:prstGeom>
          <a:noFill/>
        </p:spPr>
        <p:txBody>
          <a:bodyPr wrap="square" rtlCol="0">
            <a:spAutoFit/>
          </a:bodyPr>
          <a:lstStyle/>
          <a:p>
            <a:pPr algn="ctr"/>
            <a:r>
              <a:rPr lang="en-US" sz="2000" dirty="0">
                <a:solidFill>
                  <a:schemeClr val="bg1"/>
                </a:solidFill>
              </a:rPr>
              <a:t>Organizational Outcomes</a:t>
            </a:r>
          </a:p>
        </p:txBody>
      </p:sp>
      <p:cxnSp>
        <p:nvCxnSpPr>
          <p:cNvPr id="49" name="Straight Arrow Connector 48">
            <a:extLst>
              <a:ext uri="{FF2B5EF4-FFF2-40B4-BE49-F238E27FC236}">
                <a16:creationId xmlns:a16="http://schemas.microsoft.com/office/drawing/2014/main" id="{A00DF8D7-486F-3145-9DE5-1CD9CE3A65F1}"/>
              </a:ext>
            </a:extLst>
          </p:cNvPr>
          <p:cNvCxnSpPr>
            <a:cxnSpLocks/>
          </p:cNvCxnSpPr>
          <p:nvPr/>
        </p:nvCxnSpPr>
        <p:spPr>
          <a:xfrm>
            <a:off x="5235022" y="3037187"/>
            <a:ext cx="1552248" cy="11631"/>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cxnSp>
        <p:nvCxnSpPr>
          <p:cNvPr id="53" name="Straight Arrow Connector 52">
            <a:extLst>
              <a:ext uri="{FF2B5EF4-FFF2-40B4-BE49-F238E27FC236}">
                <a16:creationId xmlns:a16="http://schemas.microsoft.com/office/drawing/2014/main" id="{6E50D701-428B-4747-81DD-74C274FB8EFD}"/>
              </a:ext>
            </a:extLst>
          </p:cNvPr>
          <p:cNvCxnSpPr>
            <a:cxnSpLocks/>
          </p:cNvCxnSpPr>
          <p:nvPr/>
        </p:nvCxnSpPr>
        <p:spPr>
          <a:xfrm>
            <a:off x="5223938" y="5234287"/>
            <a:ext cx="1552248" cy="11631"/>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cxnSp>
        <p:nvCxnSpPr>
          <p:cNvPr id="57" name="Straight Arrow Connector 56">
            <a:extLst>
              <a:ext uri="{FF2B5EF4-FFF2-40B4-BE49-F238E27FC236}">
                <a16:creationId xmlns:a16="http://schemas.microsoft.com/office/drawing/2014/main" id="{6645E124-7AA4-7D46-AE88-3441B332EE74}"/>
              </a:ext>
            </a:extLst>
          </p:cNvPr>
          <p:cNvCxnSpPr>
            <a:cxnSpLocks/>
          </p:cNvCxnSpPr>
          <p:nvPr/>
        </p:nvCxnSpPr>
        <p:spPr>
          <a:xfrm flipV="1">
            <a:off x="3973723" y="3711023"/>
            <a:ext cx="0" cy="888089"/>
          </a:xfrm>
          <a:prstGeom prst="straightConnector1">
            <a:avLst/>
          </a:prstGeom>
          <a:ln w="6032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24CD7D4-1284-E343-A583-083726A2B6AC}"/>
              </a:ext>
            </a:extLst>
          </p:cNvPr>
          <p:cNvCxnSpPr>
            <a:cxnSpLocks/>
          </p:cNvCxnSpPr>
          <p:nvPr/>
        </p:nvCxnSpPr>
        <p:spPr>
          <a:xfrm flipV="1">
            <a:off x="8026399" y="3680601"/>
            <a:ext cx="0" cy="888089"/>
          </a:xfrm>
          <a:prstGeom prst="straightConnector1">
            <a:avLst/>
          </a:prstGeom>
          <a:ln w="6032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5792412-FB28-1143-8F5C-40F96D460B60}"/>
              </a:ext>
            </a:extLst>
          </p:cNvPr>
          <p:cNvCxnSpPr>
            <a:cxnSpLocks/>
          </p:cNvCxnSpPr>
          <p:nvPr/>
        </p:nvCxnSpPr>
        <p:spPr>
          <a:xfrm flipV="1">
            <a:off x="4700806" y="3073276"/>
            <a:ext cx="1287478" cy="1678027"/>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cxnSp>
        <p:nvCxnSpPr>
          <p:cNvPr id="64" name="Straight Arrow Connector 63">
            <a:extLst>
              <a:ext uri="{FF2B5EF4-FFF2-40B4-BE49-F238E27FC236}">
                <a16:creationId xmlns:a16="http://schemas.microsoft.com/office/drawing/2014/main" id="{18D4664B-6E7F-1B45-871E-09F1D3B417D7}"/>
              </a:ext>
            </a:extLst>
          </p:cNvPr>
          <p:cNvCxnSpPr>
            <a:cxnSpLocks/>
          </p:cNvCxnSpPr>
          <p:nvPr/>
        </p:nvCxnSpPr>
        <p:spPr>
          <a:xfrm>
            <a:off x="4771046" y="3491891"/>
            <a:ext cx="1149726" cy="1756340"/>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cxnSp>
        <p:nvCxnSpPr>
          <p:cNvPr id="68" name="Straight Arrow Connector 67">
            <a:extLst>
              <a:ext uri="{FF2B5EF4-FFF2-40B4-BE49-F238E27FC236}">
                <a16:creationId xmlns:a16="http://schemas.microsoft.com/office/drawing/2014/main" id="{CBA4446C-CAC2-4A46-BD79-223CD40B69C4}"/>
              </a:ext>
            </a:extLst>
          </p:cNvPr>
          <p:cNvCxnSpPr>
            <a:cxnSpLocks/>
            <a:endCxn id="31" idx="2"/>
          </p:cNvCxnSpPr>
          <p:nvPr/>
        </p:nvCxnSpPr>
        <p:spPr>
          <a:xfrm>
            <a:off x="9093969" y="3003249"/>
            <a:ext cx="590118" cy="1021383"/>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cxnSp>
        <p:nvCxnSpPr>
          <p:cNvPr id="71" name="Straight Arrow Connector 70">
            <a:extLst>
              <a:ext uri="{FF2B5EF4-FFF2-40B4-BE49-F238E27FC236}">
                <a16:creationId xmlns:a16="http://schemas.microsoft.com/office/drawing/2014/main" id="{1317CC9D-A4DB-BE4D-8ED3-2D3325AC4630}"/>
              </a:ext>
            </a:extLst>
          </p:cNvPr>
          <p:cNvCxnSpPr>
            <a:cxnSpLocks/>
            <a:stCxn id="19" idx="6"/>
            <a:endCxn id="31" idx="2"/>
          </p:cNvCxnSpPr>
          <p:nvPr/>
        </p:nvCxnSpPr>
        <p:spPr>
          <a:xfrm flipV="1">
            <a:off x="9115125" y="4024632"/>
            <a:ext cx="568962" cy="1209655"/>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grpSp>
        <p:nvGrpSpPr>
          <p:cNvPr id="83" name="Group 82">
            <a:extLst>
              <a:ext uri="{FF2B5EF4-FFF2-40B4-BE49-F238E27FC236}">
                <a16:creationId xmlns:a16="http://schemas.microsoft.com/office/drawing/2014/main" id="{F792FB93-3177-1B40-8253-710D15D95E3D}"/>
              </a:ext>
            </a:extLst>
          </p:cNvPr>
          <p:cNvGrpSpPr/>
          <p:nvPr/>
        </p:nvGrpSpPr>
        <p:grpSpPr>
          <a:xfrm>
            <a:off x="2025775" y="2346476"/>
            <a:ext cx="834286" cy="1301252"/>
            <a:chOff x="2025775" y="2346476"/>
            <a:chExt cx="834286" cy="1301252"/>
          </a:xfrm>
        </p:grpSpPr>
        <p:cxnSp>
          <p:nvCxnSpPr>
            <p:cNvPr id="76" name="Straight Arrow Connector 75">
              <a:extLst>
                <a:ext uri="{FF2B5EF4-FFF2-40B4-BE49-F238E27FC236}">
                  <a16:creationId xmlns:a16="http://schemas.microsoft.com/office/drawing/2014/main" id="{F66EC09E-E43A-A846-9C42-FE1877C5E888}"/>
                </a:ext>
              </a:extLst>
            </p:cNvPr>
            <p:cNvCxnSpPr>
              <a:cxnSpLocks/>
              <a:endCxn id="27" idx="6"/>
            </p:cNvCxnSpPr>
            <p:nvPr/>
          </p:nvCxnSpPr>
          <p:spPr>
            <a:xfrm flipH="1" flipV="1">
              <a:off x="2025775" y="2346476"/>
              <a:ext cx="834284" cy="645116"/>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cxnSp>
          <p:nvCxnSpPr>
            <p:cNvPr id="79" name="Straight Arrow Connector 78">
              <a:extLst>
                <a:ext uri="{FF2B5EF4-FFF2-40B4-BE49-F238E27FC236}">
                  <a16:creationId xmlns:a16="http://schemas.microsoft.com/office/drawing/2014/main" id="{588B384E-A1F7-2042-980D-25F0CBE9A479}"/>
                </a:ext>
              </a:extLst>
            </p:cNvPr>
            <p:cNvCxnSpPr>
              <a:cxnSpLocks/>
              <a:stCxn id="14" idx="2"/>
            </p:cNvCxnSpPr>
            <p:nvPr/>
          </p:nvCxnSpPr>
          <p:spPr>
            <a:xfrm flipH="1" flipV="1">
              <a:off x="2061341" y="2998191"/>
              <a:ext cx="798720" cy="52734"/>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cxnSp>
          <p:nvCxnSpPr>
            <p:cNvPr id="81" name="Straight Arrow Connector 80">
              <a:extLst>
                <a:ext uri="{FF2B5EF4-FFF2-40B4-BE49-F238E27FC236}">
                  <a16:creationId xmlns:a16="http://schemas.microsoft.com/office/drawing/2014/main" id="{63B3AB3B-4731-8643-B3F0-73DCB1E45419}"/>
                </a:ext>
              </a:extLst>
            </p:cNvPr>
            <p:cNvCxnSpPr>
              <a:cxnSpLocks/>
              <a:stCxn id="14" idx="2"/>
            </p:cNvCxnSpPr>
            <p:nvPr/>
          </p:nvCxnSpPr>
          <p:spPr>
            <a:xfrm flipH="1">
              <a:off x="2061341" y="3050925"/>
              <a:ext cx="798720" cy="596803"/>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grpSp>
      <p:grpSp>
        <p:nvGrpSpPr>
          <p:cNvPr id="84" name="Group 83">
            <a:extLst>
              <a:ext uri="{FF2B5EF4-FFF2-40B4-BE49-F238E27FC236}">
                <a16:creationId xmlns:a16="http://schemas.microsoft.com/office/drawing/2014/main" id="{E2393FF0-B7BF-B347-88F8-692B99C900D8}"/>
              </a:ext>
            </a:extLst>
          </p:cNvPr>
          <p:cNvGrpSpPr/>
          <p:nvPr/>
        </p:nvGrpSpPr>
        <p:grpSpPr>
          <a:xfrm>
            <a:off x="2043558" y="4599112"/>
            <a:ext cx="834286" cy="1301252"/>
            <a:chOff x="2025775" y="2346476"/>
            <a:chExt cx="834286" cy="1301252"/>
          </a:xfrm>
        </p:grpSpPr>
        <p:cxnSp>
          <p:nvCxnSpPr>
            <p:cNvPr id="85" name="Straight Arrow Connector 84">
              <a:extLst>
                <a:ext uri="{FF2B5EF4-FFF2-40B4-BE49-F238E27FC236}">
                  <a16:creationId xmlns:a16="http://schemas.microsoft.com/office/drawing/2014/main" id="{7617499E-5919-B94C-BDA7-9DB9231B37D2}"/>
                </a:ext>
              </a:extLst>
            </p:cNvPr>
            <p:cNvCxnSpPr>
              <a:cxnSpLocks/>
            </p:cNvCxnSpPr>
            <p:nvPr/>
          </p:nvCxnSpPr>
          <p:spPr>
            <a:xfrm flipH="1" flipV="1">
              <a:off x="2025775" y="2346476"/>
              <a:ext cx="834284" cy="645116"/>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cxnSp>
          <p:nvCxnSpPr>
            <p:cNvPr id="86" name="Straight Arrow Connector 85">
              <a:extLst>
                <a:ext uri="{FF2B5EF4-FFF2-40B4-BE49-F238E27FC236}">
                  <a16:creationId xmlns:a16="http://schemas.microsoft.com/office/drawing/2014/main" id="{A95A22B7-F785-D344-8933-D71FC5C971D1}"/>
                </a:ext>
              </a:extLst>
            </p:cNvPr>
            <p:cNvCxnSpPr>
              <a:cxnSpLocks/>
            </p:cNvCxnSpPr>
            <p:nvPr/>
          </p:nvCxnSpPr>
          <p:spPr>
            <a:xfrm flipH="1" flipV="1">
              <a:off x="2061341" y="2998191"/>
              <a:ext cx="798720" cy="52734"/>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cxnSp>
          <p:nvCxnSpPr>
            <p:cNvPr id="87" name="Straight Arrow Connector 86">
              <a:extLst>
                <a:ext uri="{FF2B5EF4-FFF2-40B4-BE49-F238E27FC236}">
                  <a16:creationId xmlns:a16="http://schemas.microsoft.com/office/drawing/2014/main" id="{AF1012B4-E4FF-F148-A2A2-9D8A1DB7F539}"/>
                </a:ext>
              </a:extLst>
            </p:cNvPr>
            <p:cNvCxnSpPr>
              <a:cxnSpLocks/>
            </p:cNvCxnSpPr>
            <p:nvPr/>
          </p:nvCxnSpPr>
          <p:spPr>
            <a:xfrm flipH="1">
              <a:off x="2061341" y="3050925"/>
              <a:ext cx="798720" cy="596803"/>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grpSp>
      <p:sp>
        <p:nvSpPr>
          <p:cNvPr id="96" name="TextBox 95">
            <a:extLst>
              <a:ext uri="{FF2B5EF4-FFF2-40B4-BE49-F238E27FC236}">
                <a16:creationId xmlns:a16="http://schemas.microsoft.com/office/drawing/2014/main" id="{42B2F180-6DBD-B543-9E1A-20B4DFB79888}"/>
              </a:ext>
            </a:extLst>
          </p:cNvPr>
          <p:cNvSpPr txBox="1"/>
          <p:nvPr/>
        </p:nvSpPr>
        <p:spPr>
          <a:xfrm>
            <a:off x="3471869" y="3578378"/>
            <a:ext cx="510262" cy="923330"/>
          </a:xfrm>
          <a:prstGeom prst="rect">
            <a:avLst/>
          </a:prstGeom>
          <a:noFill/>
        </p:spPr>
        <p:txBody>
          <a:bodyPr wrap="square" rtlCol="0">
            <a:spAutoFit/>
          </a:bodyPr>
          <a:lstStyle/>
          <a:p>
            <a:r>
              <a:rPr lang="en-US" sz="5400" dirty="0">
                <a:solidFill>
                  <a:srgbClr val="FF0000"/>
                </a:solidFill>
              </a:rPr>
              <a:t>-</a:t>
            </a:r>
          </a:p>
        </p:txBody>
      </p:sp>
      <p:sp>
        <p:nvSpPr>
          <p:cNvPr id="101" name="Rectangle 100">
            <a:extLst>
              <a:ext uri="{FF2B5EF4-FFF2-40B4-BE49-F238E27FC236}">
                <a16:creationId xmlns:a16="http://schemas.microsoft.com/office/drawing/2014/main" id="{871BAE50-3473-B54A-A67E-07082EA040F6}"/>
              </a:ext>
            </a:extLst>
          </p:cNvPr>
          <p:cNvSpPr/>
          <p:nvPr/>
        </p:nvSpPr>
        <p:spPr>
          <a:xfrm>
            <a:off x="9322721" y="2714695"/>
            <a:ext cx="415498" cy="923330"/>
          </a:xfrm>
          <a:prstGeom prst="rect">
            <a:avLst/>
          </a:prstGeom>
        </p:spPr>
        <p:txBody>
          <a:bodyPr wrap="none">
            <a:spAutoFit/>
          </a:bodyPr>
          <a:lstStyle/>
          <a:p>
            <a:r>
              <a:rPr lang="en-US" sz="5400" dirty="0">
                <a:solidFill>
                  <a:srgbClr val="FF0000"/>
                </a:solidFill>
              </a:rPr>
              <a:t>-</a:t>
            </a:r>
            <a:endParaRPr lang="en-US" dirty="0"/>
          </a:p>
        </p:txBody>
      </p:sp>
      <p:sp>
        <p:nvSpPr>
          <p:cNvPr id="103" name="Rectangle 102">
            <a:extLst>
              <a:ext uri="{FF2B5EF4-FFF2-40B4-BE49-F238E27FC236}">
                <a16:creationId xmlns:a16="http://schemas.microsoft.com/office/drawing/2014/main" id="{9F8955B7-ECC6-AA43-817E-7C2F01EAD615}"/>
              </a:ext>
            </a:extLst>
          </p:cNvPr>
          <p:cNvSpPr/>
          <p:nvPr/>
        </p:nvSpPr>
        <p:spPr>
          <a:xfrm>
            <a:off x="5673111" y="2207369"/>
            <a:ext cx="588623" cy="923330"/>
          </a:xfrm>
          <a:prstGeom prst="rect">
            <a:avLst/>
          </a:prstGeom>
        </p:spPr>
        <p:txBody>
          <a:bodyPr wrap="none">
            <a:spAutoFit/>
          </a:bodyPr>
          <a:lstStyle/>
          <a:p>
            <a:r>
              <a:rPr lang="en-US" sz="5400" dirty="0">
                <a:solidFill>
                  <a:srgbClr val="00B050"/>
                </a:solidFill>
              </a:rPr>
              <a:t>+</a:t>
            </a:r>
            <a:endParaRPr lang="en-US" dirty="0">
              <a:solidFill>
                <a:srgbClr val="00B050"/>
              </a:solidFill>
            </a:endParaRPr>
          </a:p>
        </p:txBody>
      </p:sp>
      <p:sp>
        <p:nvSpPr>
          <p:cNvPr id="104" name="Rectangle 103">
            <a:extLst>
              <a:ext uri="{FF2B5EF4-FFF2-40B4-BE49-F238E27FC236}">
                <a16:creationId xmlns:a16="http://schemas.microsoft.com/office/drawing/2014/main" id="{8F99C277-1D6D-E64F-A723-563B7A546C3E}"/>
              </a:ext>
            </a:extLst>
          </p:cNvPr>
          <p:cNvSpPr/>
          <p:nvPr/>
        </p:nvSpPr>
        <p:spPr>
          <a:xfrm>
            <a:off x="9318099" y="4371231"/>
            <a:ext cx="588623" cy="923330"/>
          </a:xfrm>
          <a:prstGeom prst="rect">
            <a:avLst/>
          </a:prstGeom>
        </p:spPr>
        <p:txBody>
          <a:bodyPr wrap="none">
            <a:spAutoFit/>
          </a:bodyPr>
          <a:lstStyle/>
          <a:p>
            <a:r>
              <a:rPr lang="en-US" sz="5400" dirty="0">
                <a:solidFill>
                  <a:srgbClr val="00B050"/>
                </a:solidFill>
              </a:rPr>
              <a:t>+</a:t>
            </a:r>
            <a:endParaRPr lang="en-US" dirty="0">
              <a:solidFill>
                <a:srgbClr val="00B050"/>
              </a:solidFill>
            </a:endParaRPr>
          </a:p>
        </p:txBody>
      </p:sp>
      <p:sp>
        <p:nvSpPr>
          <p:cNvPr id="105" name="Rectangle 104">
            <a:extLst>
              <a:ext uri="{FF2B5EF4-FFF2-40B4-BE49-F238E27FC236}">
                <a16:creationId xmlns:a16="http://schemas.microsoft.com/office/drawing/2014/main" id="{5E5C857D-B64F-D642-A70D-1A49E29FE131}"/>
              </a:ext>
            </a:extLst>
          </p:cNvPr>
          <p:cNvSpPr/>
          <p:nvPr/>
        </p:nvSpPr>
        <p:spPr>
          <a:xfrm>
            <a:off x="5673110" y="5128717"/>
            <a:ext cx="588623" cy="923330"/>
          </a:xfrm>
          <a:prstGeom prst="rect">
            <a:avLst/>
          </a:prstGeom>
        </p:spPr>
        <p:txBody>
          <a:bodyPr wrap="none">
            <a:spAutoFit/>
          </a:bodyPr>
          <a:lstStyle/>
          <a:p>
            <a:pPr lvl="0"/>
            <a:r>
              <a:rPr lang="en-US" sz="5400" dirty="0">
                <a:solidFill>
                  <a:srgbClr val="00B050"/>
                </a:solidFill>
              </a:rPr>
              <a:t>+</a:t>
            </a:r>
            <a:endParaRPr lang="en-US" dirty="0">
              <a:solidFill>
                <a:srgbClr val="00B050"/>
              </a:solidFill>
            </a:endParaRPr>
          </a:p>
        </p:txBody>
      </p:sp>
      <p:sp>
        <p:nvSpPr>
          <p:cNvPr id="112" name="TextBox 111">
            <a:extLst>
              <a:ext uri="{FF2B5EF4-FFF2-40B4-BE49-F238E27FC236}">
                <a16:creationId xmlns:a16="http://schemas.microsoft.com/office/drawing/2014/main" id="{DD56740E-5A14-9B4D-9162-014E9F02EEB8}"/>
              </a:ext>
            </a:extLst>
          </p:cNvPr>
          <p:cNvSpPr txBox="1"/>
          <p:nvPr/>
        </p:nvSpPr>
        <p:spPr>
          <a:xfrm>
            <a:off x="0" y="6488668"/>
            <a:ext cx="3099661" cy="369332"/>
          </a:xfrm>
          <a:prstGeom prst="rect">
            <a:avLst/>
          </a:prstGeom>
          <a:noFill/>
        </p:spPr>
        <p:txBody>
          <a:bodyPr wrap="square" rtlCol="0">
            <a:spAutoFit/>
          </a:bodyPr>
          <a:lstStyle/>
          <a:p>
            <a:r>
              <a:rPr lang="en-US" sz="1800" dirty="0">
                <a:solidFill>
                  <a:schemeClr val="bg1"/>
                </a:solidFill>
              </a:rPr>
              <a:t>Bakker &amp; </a:t>
            </a:r>
            <a:r>
              <a:rPr lang="en-US" sz="1800" dirty="0" err="1">
                <a:solidFill>
                  <a:schemeClr val="bg1"/>
                </a:solidFill>
              </a:rPr>
              <a:t>Demerouti</a:t>
            </a:r>
            <a:r>
              <a:rPr lang="en-US" sz="1800" dirty="0">
                <a:solidFill>
                  <a:schemeClr val="bg1"/>
                </a:solidFill>
              </a:rPr>
              <a:t>, 2006</a:t>
            </a:r>
          </a:p>
        </p:txBody>
      </p:sp>
    </p:spTree>
    <p:extLst>
      <p:ext uri="{BB962C8B-B14F-4D97-AF65-F5344CB8AC3E}">
        <p14:creationId xmlns:p14="http://schemas.microsoft.com/office/powerpoint/2010/main" val="80039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AE0F-1E58-7442-B45C-CF832A05230A}"/>
              </a:ext>
            </a:extLst>
          </p:cNvPr>
          <p:cNvSpPr>
            <a:spLocks noGrp="1"/>
          </p:cNvSpPr>
          <p:nvPr>
            <p:ph type="title"/>
          </p:nvPr>
        </p:nvSpPr>
        <p:spPr/>
        <p:txBody>
          <a:bodyPr/>
          <a:lstStyle/>
          <a:p>
            <a:r>
              <a:rPr lang="en-US" b="1" dirty="0"/>
              <a:t>Coping Resilience</a:t>
            </a:r>
          </a:p>
        </p:txBody>
      </p:sp>
      <p:sp>
        <p:nvSpPr>
          <p:cNvPr id="3" name="Text Placeholder 2">
            <a:extLst>
              <a:ext uri="{FF2B5EF4-FFF2-40B4-BE49-F238E27FC236}">
                <a16:creationId xmlns:a16="http://schemas.microsoft.com/office/drawing/2014/main" id="{A412962A-4FD6-614A-BED5-CD7AA96D5EEF}"/>
              </a:ext>
            </a:extLst>
          </p:cNvPr>
          <p:cNvSpPr>
            <a:spLocks noGrp="1"/>
          </p:cNvSpPr>
          <p:nvPr>
            <p:ph type="body" idx="1"/>
          </p:nvPr>
        </p:nvSpPr>
        <p:spPr>
          <a:xfrm>
            <a:off x="0" y="2300687"/>
            <a:ext cx="7155770" cy="3840000"/>
          </a:xfrm>
        </p:spPr>
        <p:txBody>
          <a:bodyPr/>
          <a:lstStyle/>
          <a:p>
            <a:r>
              <a:rPr lang="en-US" sz="2400" dirty="0"/>
              <a:t>Coping is the efforts made to manage demands that are strenuous on a person’s resources (Lazarus &amp; Folkman, 1984) </a:t>
            </a:r>
          </a:p>
          <a:p>
            <a:r>
              <a:rPr lang="en-US" sz="2400" dirty="0"/>
              <a:t> Difference between resilience and coping (Fletcher &amp; Sarkar, 2013)</a:t>
            </a:r>
          </a:p>
          <a:p>
            <a:pPr lvl="1"/>
            <a:r>
              <a:rPr lang="en-US" sz="2400" dirty="0"/>
              <a:t>Resilience refers to how a stressful event is evaluated</a:t>
            </a:r>
          </a:p>
          <a:p>
            <a:pPr lvl="1"/>
            <a:r>
              <a:rPr lang="en-US" sz="2400" dirty="0"/>
              <a:t>Coping refers to the strategies utilized after the stressful event</a:t>
            </a:r>
          </a:p>
        </p:txBody>
      </p:sp>
      <p:sp>
        <p:nvSpPr>
          <p:cNvPr id="4" name="Footer Placeholder 3">
            <a:extLst>
              <a:ext uri="{FF2B5EF4-FFF2-40B4-BE49-F238E27FC236}">
                <a16:creationId xmlns:a16="http://schemas.microsoft.com/office/drawing/2014/main" id="{086B0A2E-C73E-ED43-A946-8E5890009228}"/>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8DB23C88-EC35-5C48-A4BB-EC4E5B862EF5}"/>
              </a:ext>
            </a:extLst>
          </p:cNvPr>
          <p:cNvSpPr>
            <a:spLocks noGrp="1"/>
          </p:cNvSpPr>
          <p:nvPr>
            <p:ph type="sldNum" idx="12"/>
          </p:nvPr>
        </p:nvSpPr>
        <p:spPr/>
        <p:txBody>
          <a:bodyPr/>
          <a:lstStyle/>
          <a:p>
            <a:fld id="{1AC0976D-C3D5-4C45-8D7E-D67DCEC18C8B}" type="slidenum">
              <a:rPr lang="en-US" smtClean="0"/>
              <a:t>13</a:t>
            </a:fld>
            <a:endParaRPr lang="en-US"/>
          </a:p>
        </p:txBody>
      </p:sp>
      <p:pic>
        <p:nvPicPr>
          <p:cNvPr id="7" name="Picture 6" descr="Shape, arrow&#10;&#10;Description automatically generated">
            <a:extLst>
              <a:ext uri="{FF2B5EF4-FFF2-40B4-BE49-F238E27FC236}">
                <a16:creationId xmlns:a16="http://schemas.microsoft.com/office/drawing/2014/main" id="{BFDFDC62-B9B2-6A4C-B946-D47DC496E991}"/>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7108277" y="2427217"/>
            <a:ext cx="4746442" cy="3358132"/>
          </a:xfrm>
          <a:prstGeom prst="rect">
            <a:avLst/>
          </a:prstGeom>
        </p:spPr>
      </p:pic>
    </p:spTree>
    <p:extLst>
      <p:ext uri="{BB962C8B-B14F-4D97-AF65-F5344CB8AC3E}">
        <p14:creationId xmlns:p14="http://schemas.microsoft.com/office/powerpoint/2010/main" val="2887815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9DF7-EABF-3A48-8E51-9ABF383A87A6}"/>
              </a:ext>
            </a:extLst>
          </p:cNvPr>
          <p:cNvSpPr>
            <a:spLocks noGrp="1"/>
          </p:cNvSpPr>
          <p:nvPr>
            <p:ph type="title"/>
          </p:nvPr>
        </p:nvSpPr>
        <p:spPr/>
        <p:txBody>
          <a:bodyPr/>
          <a:lstStyle/>
          <a:p>
            <a:r>
              <a:rPr lang="en-US" b="1" dirty="0"/>
              <a:t>Hypotheses and Variables </a:t>
            </a:r>
          </a:p>
        </p:txBody>
      </p:sp>
      <p:sp>
        <p:nvSpPr>
          <p:cNvPr id="3" name="Text Placeholder 2">
            <a:extLst>
              <a:ext uri="{FF2B5EF4-FFF2-40B4-BE49-F238E27FC236}">
                <a16:creationId xmlns:a16="http://schemas.microsoft.com/office/drawing/2014/main" id="{C051AEA2-C071-F240-8159-F87231DF1112}"/>
              </a:ext>
            </a:extLst>
          </p:cNvPr>
          <p:cNvSpPr>
            <a:spLocks noGrp="1"/>
          </p:cNvSpPr>
          <p:nvPr>
            <p:ph type="body" idx="1"/>
          </p:nvPr>
        </p:nvSpPr>
        <p:spPr>
          <a:xfrm>
            <a:off x="609600" y="2461592"/>
            <a:ext cx="10972800" cy="3611600"/>
          </a:xfrm>
        </p:spPr>
        <p:txBody>
          <a:bodyPr/>
          <a:lstStyle/>
          <a:p>
            <a:pPr marL="152396" indent="0">
              <a:buNone/>
            </a:pPr>
            <a:r>
              <a:rPr lang="en-US" sz="2400" dirty="0">
                <a:solidFill>
                  <a:schemeClr val="bg1"/>
                </a:solidFill>
              </a:rPr>
              <a:t>Hypothesis 1: Total role demands are negatively associated with sleep health</a:t>
            </a:r>
          </a:p>
          <a:p>
            <a:pPr marL="152396"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CE8C9409-4C13-254D-9C72-43854C1D4073}"/>
              </a:ext>
            </a:extLst>
          </p:cNvPr>
          <p:cNvSpPr>
            <a:spLocks noGrp="1"/>
          </p:cNvSpPr>
          <p:nvPr>
            <p:ph type="sldNum" idx="12"/>
          </p:nvPr>
        </p:nvSpPr>
        <p:spPr/>
        <p:txBody>
          <a:bodyPr/>
          <a:lstStyle/>
          <a:p>
            <a:fld id="{1AC0976D-C3D5-4C45-8D7E-D67DCEC18C8B}" type="slidenum">
              <a:rPr lang="en-US" smtClean="0"/>
              <a:t>14</a:t>
            </a:fld>
            <a:endParaRPr lang="en-US" dirty="0"/>
          </a:p>
        </p:txBody>
      </p:sp>
      <p:sp>
        <p:nvSpPr>
          <p:cNvPr id="6" name="Footer Placeholder 5">
            <a:extLst>
              <a:ext uri="{FF2B5EF4-FFF2-40B4-BE49-F238E27FC236}">
                <a16:creationId xmlns:a16="http://schemas.microsoft.com/office/drawing/2014/main" id="{12BE7C0B-333A-EF4B-A12B-575C668AC74A}"/>
              </a:ext>
            </a:extLst>
          </p:cNvPr>
          <p:cNvSpPr>
            <a:spLocks noGrp="1"/>
          </p:cNvSpPr>
          <p:nvPr>
            <p:ph type="ftr" idx="11"/>
          </p:nvPr>
        </p:nvSpPr>
        <p:spPr/>
        <p:txBody>
          <a:bodyPr/>
          <a:lstStyle/>
          <a:p>
            <a:r>
              <a:rPr lang="en-US" dirty="0"/>
              <a:t>McQuade &amp; Scherer</a:t>
            </a:r>
          </a:p>
        </p:txBody>
      </p:sp>
      <p:grpSp>
        <p:nvGrpSpPr>
          <p:cNvPr id="18" name="Group 17">
            <a:extLst>
              <a:ext uri="{FF2B5EF4-FFF2-40B4-BE49-F238E27FC236}">
                <a16:creationId xmlns:a16="http://schemas.microsoft.com/office/drawing/2014/main" id="{17AB1C3D-D033-2E4C-93BD-44C761A52AFD}"/>
              </a:ext>
            </a:extLst>
          </p:cNvPr>
          <p:cNvGrpSpPr/>
          <p:nvPr/>
        </p:nvGrpSpPr>
        <p:grpSpPr>
          <a:xfrm>
            <a:off x="2246156" y="3650475"/>
            <a:ext cx="7699688" cy="1709531"/>
            <a:chOff x="2246156" y="3650475"/>
            <a:chExt cx="7699688" cy="1709531"/>
          </a:xfrm>
        </p:grpSpPr>
        <p:cxnSp>
          <p:nvCxnSpPr>
            <p:cNvPr id="11" name="Straight Arrow Connector 10">
              <a:extLst>
                <a:ext uri="{FF2B5EF4-FFF2-40B4-BE49-F238E27FC236}">
                  <a16:creationId xmlns:a16="http://schemas.microsoft.com/office/drawing/2014/main" id="{31A3B447-AA25-7A41-A4B0-C73CA5D78CAC}"/>
                </a:ext>
              </a:extLst>
            </p:cNvPr>
            <p:cNvCxnSpPr>
              <a:cxnSpLocks/>
            </p:cNvCxnSpPr>
            <p:nvPr/>
          </p:nvCxnSpPr>
          <p:spPr>
            <a:xfrm>
              <a:off x="5004454" y="4505239"/>
              <a:ext cx="2183091" cy="4575"/>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grpSp>
          <p:nvGrpSpPr>
            <p:cNvPr id="8" name="Group 7">
              <a:extLst>
                <a:ext uri="{FF2B5EF4-FFF2-40B4-BE49-F238E27FC236}">
                  <a16:creationId xmlns:a16="http://schemas.microsoft.com/office/drawing/2014/main" id="{236A79EA-F6D7-FB4F-9879-9775FA163ADD}"/>
                </a:ext>
              </a:extLst>
            </p:cNvPr>
            <p:cNvGrpSpPr/>
            <p:nvPr/>
          </p:nvGrpSpPr>
          <p:grpSpPr>
            <a:xfrm>
              <a:off x="7334766" y="3650475"/>
              <a:ext cx="2611078" cy="1709531"/>
              <a:chOff x="7548922" y="3697140"/>
              <a:chExt cx="2611078" cy="1709531"/>
            </a:xfrm>
          </p:grpSpPr>
          <p:sp>
            <p:nvSpPr>
              <p:cNvPr id="9" name="Oval 8">
                <a:extLst>
                  <a:ext uri="{FF2B5EF4-FFF2-40B4-BE49-F238E27FC236}">
                    <a16:creationId xmlns:a16="http://schemas.microsoft.com/office/drawing/2014/main" id="{E3FF582A-F64C-574A-84C5-54915E53E1A4}"/>
                  </a:ext>
                </a:extLst>
              </p:cNvPr>
              <p:cNvSpPr/>
              <p:nvPr/>
            </p:nvSpPr>
            <p:spPr>
              <a:xfrm>
                <a:off x="7548922" y="3697140"/>
                <a:ext cx="2611078" cy="170953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6AC090E-F26F-FF46-B6E8-38ACB06F41C6}"/>
                  </a:ext>
                </a:extLst>
              </p:cNvPr>
              <p:cNvSpPr txBox="1"/>
              <p:nvPr/>
            </p:nvSpPr>
            <p:spPr>
              <a:xfrm>
                <a:off x="7956994" y="4314057"/>
                <a:ext cx="1794934" cy="461665"/>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Sleep Health</a:t>
                </a:r>
              </a:p>
            </p:txBody>
          </p:sp>
        </p:grpSp>
        <p:grpSp>
          <p:nvGrpSpPr>
            <p:cNvPr id="14" name="Group 13">
              <a:extLst>
                <a:ext uri="{FF2B5EF4-FFF2-40B4-BE49-F238E27FC236}">
                  <a16:creationId xmlns:a16="http://schemas.microsoft.com/office/drawing/2014/main" id="{1817A7B2-07C1-6342-AEAF-18FB53643FDE}"/>
                </a:ext>
              </a:extLst>
            </p:cNvPr>
            <p:cNvGrpSpPr/>
            <p:nvPr/>
          </p:nvGrpSpPr>
          <p:grpSpPr>
            <a:xfrm>
              <a:off x="2246156" y="3650475"/>
              <a:ext cx="2611078" cy="1709531"/>
              <a:chOff x="7548922" y="3697140"/>
              <a:chExt cx="2611078" cy="1709531"/>
            </a:xfrm>
          </p:grpSpPr>
          <p:sp>
            <p:nvSpPr>
              <p:cNvPr id="15" name="Oval 14">
                <a:extLst>
                  <a:ext uri="{FF2B5EF4-FFF2-40B4-BE49-F238E27FC236}">
                    <a16:creationId xmlns:a16="http://schemas.microsoft.com/office/drawing/2014/main" id="{E1C38085-8A6E-7D4F-86E8-E1C129EE16E6}"/>
                  </a:ext>
                </a:extLst>
              </p:cNvPr>
              <p:cNvSpPr/>
              <p:nvPr/>
            </p:nvSpPr>
            <p:spPr>
              <a:xfrm>
                <a:off x="7548922" y="3697140"/>
                <a:ext cx="2611078" cy="170953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9541C0B-616F-4A42-9DBF-1FDA0C060289}"/>
                  </a:ext>
                </a:extLst>
              </p:cNvPr>
              <p:cNvSpPr txBox="1"/>
              <p:nvPr/>
            </p:nvSpPr>
            <p:spPr>
              <a:xfrm>
                <a:off x="7956994" y="4136406"/>
                <a:ext cx="1794934" cy="830997"/>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Total Role Demands</a:t>
                </a:r>
              </a:p>
            </p:txBody>
          </p:sp>
        </p:grpSp>
      </p:grpSp>
      <p:sp>
        <p:nvSpPr>
          <p:cNvPr id="19" name="TextBox 18">
            <a:extLst>
              <a:ext uri="{FF2B5EF4-FFF2-40B4-BE49-F238E27FC236}">
                <a16:creationId xmlns:a16="http://schemas.microsoft.com/office/drawing/2014/main" id="{37AAA942-B5F8-444C-94CA-EBDE24A0F438}"/>
              </a:ext>
            </a:extLst>
          </p:cNvPr>
          <p:cNvSpPr txBox="1"/>
          <p:nvPr/>
        </p:nvSpPr>
        <p:spPr>
          <a:xfrm>
            <a:off x="5647765" y="3315714"/>
            <a:ext cx="788894" cy="1200329"/>
          </a:xfrm>
          <a:prstGeom prst="rect">
            <a:avLst/>
          </a:prstGeom>
          <a:noFill/>
        </p:spPr>
        <p:txBody>
          <a:bodyPr wrap="square" rtlCol="0">
            <a:spAutoFit/>
          </a:bodyPr>
          <a:lstStyle/>
          <a:p>
            <a:pPr algn="ctr"/>
            <a:r>
              <a:rPr lang="en-US" sz="7200" dirty="0">
                <a:solidFill>
                  <a:srgbClr val="FF0000"/>
                </a:solidFill>
              </a:rPr>
              <a:t>-</a:t>
            </a:r>
          </a:p>
        </p:txBody>
      </p:sp>
    </p:spTree>
    <p:extLst>
      <p:ext uri="{BB962C8B-B14F-4D97-AF65-F5344CB8AC3E}">
        <p14:creationId xmlns:p14="http://schemas.microsoft.com/office/powerpoint/2010/main" val="3048078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ED147-E715-7144-8568-81406BB95935}"/>
              </a:ext>
            </a:extLst>
          </p:cNvPr>
          <p:cNvSpPr>
            <a:spLocks noGrp="1"/>
          </p:cNvSpPr>
          <p:nvPr>
            <p:ph type="title"/>
          </p:nvPr>
        </p:nvSpPr>
        <p:spPr>
          <a:xfrm>
            <a:off x="609600" y="1194034"/>
            <a:ext cx="10972800" cy="1143200"/>
          </a:xfrm>
        </p:spPr>
        <p:txBody>
          <a:bodyPr/>
          <a:lstStyle/>
          <a:p>
            <a:r>
              <a:rPr lang="en-US" b="1" dirty="0"/>
              <a:t>Hypotheses and Variables </a:t>
            </a:r>
          </a:p>
        </p:txBody>
      </p:sp>
      <p:sp>
        <p:nvSpPr>
          <p:cNvPr id="4" name="Text Placeholder 2">
            <a:extLst>
              <a:ext uri="{FF2B5EF4-FFF2-40B4-BE49-F238E27FC236}">
                <a16:creationId xmlns:a16="http://schemas.microsoft.com/office/drawing/2014/main" id="{173C046D-6F2C-7540-8881-3A83F2F5EBA3}"/>
              </a:ext>
            </a:extLst>
          </p:cNvPr>
          <p:cNvSpPr>
            <a:spLocks noGrp="1"/>
          </p:cNvSpPr>
          <p:nvPr>
            <p:ph type="body" idx="1"/>
          </p:nvPr>
        </p:nvSpPr>
        <p:spPr>
          <a:xfrm>
            <a:off x="609600" y="2477359"/>
            <a:ext cx="10972800" cy="3611600"/>
          </a:xfrm>
        </p:spPr>
        <p:txBody>
          <a:bodyPr/>
          <a:lstStyle/>
          <a:p>
            <a:pPr marL="152396" indent="0">
              <a:buNone/>
            </a:pPr>
            <a:r>
              <a:rPr lang="en-US" sz="2400" dirty="0">
                <a:solidFill>
                  <a:schemeClr val="bg1"/>
                </a:solidFill>
              </a:rPr>
              <a:t>Hypothesis 2: Total role demands will be positively associated with daytime sleepiness</a:t>
            </a:r>
            <a:endParaRPr lang="en-US" sz="1800" dirty="0">
              <a:solidFill>
                <a:schemeClr val="bg1"/>
              </a:solidFill>
            </a:endParaRPr>
          </a:p>
          <a:p>
            <a:pPr marL="152396" indent="0">
              <a:buNone/>
            </a:pPr>
            <a:endParaRPr lang="en-US" sz="2000" dirty="0">
              <a:solidFill>
                <a:schemeClr val="bg1"/>
              </a:solidFill>
            </a:endParaRPr>
          </a:p>
        </p:txBody>
      </p:sp>
      <p:sp>
        <p:nvSpPr>
          <p:cNvPr id="3" name="Slide Number Placeholder 2">
            <a:extLst>
              <a:ext uri="{FF2B5EF4-FFF2-40B4-BE49-F238E27FC236}">
                <a16:creationId xmlns:a16="http://schemas.microsoft.com/office/drawing/2014/main" id="{C70137DF-689D-674F-A998-D267E445C445}"/>
              </a:ext>
            </a:extLst>
          </p:cNvPr>
          <p:cNvSpPr>
            <a:spLocks noGrp="1"/>
          </p:cNvSpPr>
          <p:nvPr>
            <p:ph type="sldNum" idx="12"/>
          </p:nvPr>
        </p:nvSpPr>
        <p:spPr/>
        <p:txBody>
          <a:bodyPr/>
          <a:lstStyle/>
          <a:p>
            <a:fld id="{1AC0976D-C3D5-4C45-8D7E-D67DCEC18C8B}" type="slidenum">
              <a:rPr lang="en-US" smtClean="0"/>
              <a:t>15</a:t>
            </a:fld>
            <a:endParaRPr lang="en-US"/>
          </a:p>
        </p:txBody>
      </p:sp>
      <p:sp>
        <p:nvSpPr>
          <p:cNvPr id="5" name="Footer Placeholder 4">
            <a:extLst>
              <a:ext uri="{FF2B5EF4-FFF2-40B4-BE49-F238E27FC236}">
                <a16:creationId xmlns:a16="http://schemas.microsoft.com/office/drawing/2014/main" id="{7AB7AD6C-6C94-2B4B-9C4B-C37A688EDA23}"/>
              </a:ext>
            </a:extLst>
          </p:cNvPr>
          <p:cNvSpPr>
            <a:spLocks noGrp="1"/>
          </p:cNvSpPr>
          <p:nvPr>
            <p:ph type="ftr" idx="11"/>
          </p:nvPr>
        </p:nvSpPr>
        <p:spPr/>
        <p:txBody>
          <a:bodyPr/>
          <a:lstStyle/>
          <a:p>
            <a:r>
              <a:rPr lang="en-US" dirty="0"/>
              <a:t>McQuade &amp; Scherer</a:t>
            </a:r>
          </a:p>
        </p:txBody>
      </p:sp>
      <p:grpSp>
        <p:nvGrpSpPr>
          <p:cNvPr id="12" name="Group 11">
            <a:extLst>
              <a:ext uri="{FF2B5EF4-FFF2-40B4-BE49-F238E27FC236}">
                <a16:creationId xmlns:a16="http://schemas.microsoft.com/office/drawing/2014/main" id="{8B503014-4FF5-F748-AB6E-8860FB07F548}"/>
              </a:ext>
            </a:extLst>
          </p:cNvPr>
          <p:cNvGrpSpPr/>
          <p:nvPr/>
        </p:nvGrpSpPr>
        <p:grpSpPr>
          <a:xfrm>
            <a:off x="2246156" y="3650475"/>
            <a:ext cx="7699688" cy="1709531"/>
            <a:chOff x="2246156" y="3650475"/>
            <a:chExt cx="7699688" cy="1709531"/>
          </a:xfrm>
        </p:grpSpPr>
        <p:cxnSp>
          <p:nvCxnSpPr>
            <p:cNvPr id="14" name="Straight Arrow Connector 13">
              <a:extLst>
                <a:ext uri="{FF2B5EF4-FFF2-40B4-BE49-F238E27FC236}">
                  <a16:creationId xmlns:a16="http://schemas.microsoft.com/office/drawing/2014/main" id="{21D28BF8-921C-CA48-9DE3-4894FE2F3571}"/>
                </a:ext>
              </a:extLst>
            </p:cNvPr>
            <p:cNvCxnSpPr>
              <a:cxnSpLocks/>
            </p:cNvCxnSpPr>
            <p:nvPr/>
          </p:nvCxnSpPr>
          <p:spPr>
            <a:xfrm>
              <a:off x="5004454" y="4505239"/>
              <a:ext cx="2183091" cy="4575"/>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grpSp>
          <p:nvGrpSpPr>
            <p:cNvPr id="17" name="Group 16">
              <a:extLst>
                <a:ext uri="{FF2B5EF4-FFF2-40B4-BE49-F238E27FC236}">
                  <a16:creationId xmlns:a16="http://schemas.microsoft.com/office/drawing/2014/main" id="{DC048EDC-06E4-4041-AA08-FF1D1455EEEC}"/>
                </a:ext>
              </a:extLst>
            </p:cNvPr>
            <p:cNvGrpSpPr/>
            <p:nvPr/>
          </p:nvGrpSpPr>
          <p:grpSpPr>
            <a:xfrm>
              <a:off x="7334766" y="3650475"/>
              <a:ext cx="2611078" cy="1709531"/>
              <a:chOff x="7548922" y="3697140"/>
              <a:chExt cx="2611078" cy="1709531"/>
            </a:xfrm>
          </p:grpSpPr>
          <p:sp>
            <p:nvSpPr>
              <p:cNvPr id="21" name="Oval 20">
                <a:extLst>
                  <a:ext uri="{FF2B5EF4-FFF2-40B4-BE49-F238E27FC236}">
                    <a16:creationId xmlns:a16="http://schemas.microsoft.com/office/drawing/2014/main" id="{2136873A-FBF4-924A-8B43-7762F8259289}"/>
                  </a:ext>
                </a:extLst>
              </p:cNvPr>
              <p:cNvSpPr/>
              <p:nvPr/>
            </p:nvSpPr>
            <p:spPr>
              <a:xfrm>
                <a:off x="7548922" y="3697140"/>
                <a:ext cx="2611078" cy="170953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74F67520-9F1A-6E47-82A0-C6CCC5CC4778}"/>
                  </a:ext>
                </a:extLst>
              </p:cNvPr>
              <p:cNvSpPr txBox="1"/>
              <p:nvPr/>
            </p:nvSpPr>
            <p:spPr>
              <a:xfrm>
                <a:off x="7956994" y="4136406"/>
                <a:ext cx="1794934" cy="830997"/>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Daytime Sleepiness</a:t>
                </a:r>
              </a:p>
            </p:txBody>
          </p:sp>
        </p:grpSp>
        <p:grpSp>
          <p:nvGrpSpPr>
            <p:cNvPr id="18" name="Group 17">
              <a:extLst>
                <a:ext uri="{FF2B5EF4-FFF2-40B4-BE49-F238E27FC236}">
                  <a16:creationId xmlns:a16="http://schemas.microsoft.com/office/drawing/2014/main" id="{8B2D9A32-138A-8445-BD31-102A2E7FB6AE}"/>
                </a:ext>
              </a:extLst>
            </p:cNvPr>
            <p:cNvGrpSpPr/>
            <p:nvPr/>
          </p:nvGrpSpPr>
          <p:grpSpPr>
            <a:xfrm>
              <a:off x="2246156" y="3650475"/>
              <a:ext cx="2611078" cy="1709531"/>
              <a:chOff x="7548922" y="3697140"/>
              <a:chExt cx="2611078" cy="1709531"/>
            </a:xfrm>
          </p:grpSpPr>
          <p:sp>
            <p:nvSpPr>
              <p:cNvPr id="19" name="Oval 18">
                <a:extLst>
                  <a:ext uri="{FF2B5EF4-FFF2-40B4-BE49-F238E27FC236}">
                    <a16:creationId xmlns:a16="http://schemas.microsoft.com/office/drawing/2014/main" id="{551FBFFB-2073-3C4B-9833-BFC12E13486A}"/>
                  </a:ext>
                </a:extLst>
              </p:cNvPr>
              <p:cNvSpPr/>
              <p:nvPr/>
            </p:nvSpPr>
            <p:spPr>
              <a:xfrm>
                <a:off x="7548922" y="3697140"/>
                <a:ext cx="2611078" cy="170953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FE04ADF-D557-7F40-93E1-887975C92803}"/>
                  </a:ext>
                </a:extLst>
              </p:cNvPr>
              <p:cNvSpPr txBox="1"/>
              <p:nvPr/>
            </p:nvSpPr>
            <p:spPr>
              <a:xfrm>
                <a:off x="7956994" y="4136406"/>
                <a:ext cx="1794934" cy="830997"/>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Total Role Demands</a:t>
                </a:r>
              </a:p>
            </p:txBody>
          </p:sp>
        </p:grpSp>
      </p:grpSp>
      <p:sp>
        <p:nvSpPr>
          <p:cNvPr id="7" name="TextBox 6">
            <a:extLst>
              <a:ext uri="{FF2B5EF4-FFF2-40B4-BE49-F238E27FC236}">
                <a16:creationId xmlns:a16="http://schemas.microsoft.com/office/drawing/2014/main" id="{837FB47A-97A4-DC4E-B8CB-9E676F093483}"/>
              </a:ext>
            </a:extLst>
          </p:cNvPr>
          <p:cNvSpPr txBox="1"/>
          <p:nvPr/>
        </p:nvSpPr>
        <p:spPr>
          <a:xfrm>
            <a:off x="5611905" y="3304909"/>
            <a:ext cx="968188" cy="1200329"/>
          </a:xfrm>
          <a:prstGeom prst="rect">
            <a:avLst/>
          </a:prstGeom>
          <a:noFill/>
        </p:spPr>
        <p:txBody>
          <a:bodyPr wrap="square" rtlCol="0">
            <a:spAutoFit/>
          </a:bodyPr>
          <a:lstStyle/>
          <a:p>
            <a:pPr algn="ctr"/>
            <a:r>
              <a:rPr lang="en-US" sz="7200" dirty="0">
                <a:solidFill>
                  <a:srgbClr val="00B050"/>
                </a:solidFill>
              </a:rPr>
              <a:t>+</a:t>
            </a:r>
          </a:p>
        </p:txBody>
      </p:sp>
    </p:spTree>
    <p:extLst>
      <p:ext uri="{BB962C8B-B14F-4D97-AF65-F5344CB8AC3E}">
        <p14:creationId xmlns:p14="http://schemas.microsoft.com/office/powerpoint/2010/main" val="2475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F125-C4A0-1247-B1B0-9551F5292702}"/>
              </a:ext>
            </a:extLst>
          </p:cNvPr>
          <p:cNvSpPr>
            <a:spLocks noGrp="1"/>
          </p:cNvSpPr>
          <p:nvPr>
            <p:ph type="title"/>
          </p:nvPr>
        </p:nvSpPr>
        <p:spPr>
          <a:xfrm>
            <a:off x="609600" y="983973"/>
            <a:ext cx="10972800" cy="1143200"/>
          </a:xfrm>
        </p:spPr>
        <p:txBody>
          <a:bodyPr/>
          <a:lstStyle/>
          <a:p>
            <a:r>
              <a:rPr lang="en-US" b="1" dirty="0"/>
              <a:t>Hypotheses and Variables</a:t>
            </a:r>
          </a:p>
        </p:txBody>
      </p:sp>
      <p:sp>
        <p:nvSpPr>
          <p:cNvPr id="3" name="Text Placeholder 2">
            <a:extLst>
              <a:ext uri="{FF2B5EF4-FFF2-40B4-BE49-F238E27FC236}">
                <a16:creationId xmlns:a16="http://schemas.microsoft.com/office/drawing/2014/main" id="{14E1B9F5-678C-B942-871D-6787302E2A1A}"/>
              </a:ext>
            </a:extLst>
          </p:cNvPr>
          <p:cNvSpPr>
            <a:spLocks noGrp="1"/>
          </p:cNvSpPr>
          <p:nvPr>
            <p:ph type="body" idx="1"/>
          </p:nvPr>
        </p:nvSpPr>
        <p:spPr>
          <a:xfrm>
            <a:off x="609600" y="2286200"/>
            <a:ext cx="10972800" cy="3611600"/>
          </a:xfrm>
        </p:spPr>
        <p:txBody>
          <a:bodyPr/>
          <a:lstStyle/>
          <a:p>
            <a:pPr marL="152396" indent="0">
              <a:buNone/>
            </a:pPr>
            <a:r>
              <a:rPr lang="en-US" sz="2400" dirty="0"/>
              <a:t>Hypothesis 3: Coping resilience will be positively associated with sleep health</a:t>
            </a:r>
            <a:endParaRPr lang="en-US" sz="1800" dirty="0"/>
          </a:p>
          <a:p>
            <a:pPr marL="152396" indent="0">
              <a:buNone/>
            </a:pPr>
            <a:endParaRPr lang="en-US" sz="2400" dirty="0"/>
          </a:p>
        </p:txBody>
      </p:sp>
      <p:sp>
        <p:nvSpPr>
          <p:cNvPr id="4" name="Slide Number Placeholder 3">
            <a:extLst>
              <a:ext uri="{FF2B5EF4-FFF2-40B4-BE49-F238E27FC236}">
                <a16:creationId xmlns:a16="http://schemas.microsoft.com/office/drawing/2014/main" id="{3F6CCFED-82C2-AE4F-AF03-AF5AD08B0FEB}"/>
              </a:ext>
            </a:extLst>
          </p:cNvPr>
          <p:cNvSpPr>
            <a:spLocks noGrp="1"/>
          </p:cNvSpPr>
          <p:nvPr>
            <p:ph type="sldNum" idx="12"/>
          </p:nvPr>
        </p:nvSpPr>
        <p:spPr/>
        <p:txBody>
          <a:bodyPr/>
          <a:lstStyle/>
          <a:p>
            <a:fld id="{1AC0976D-C3D5-4C45-8D7E-D67DCEC18C8B}" type="slidenum">
              <a:rPr lang="en-US" smtClean="0"/>
              <a:t>16</a:t>
            </a:fld>
            <a:endParaRPr lang="en-US"/>
          </a:p>
        </p:txBody>
      </p:sp>
      <p:sp>
        <p:nvSpPr>
          <p:cNvPr id="7" name="Footer Placeholder 6">
            <a:extLst>
              <a:ext uri="{FF2B5EF4-FFF2-40B4-BE49-F238E27FC236}">
                <a16:creationId xmlns:a16="http://schemas.microsoft.com/office/drawing/2014/main" id="{E617F502-6A9F-8A42-8CF6-7DD9468CC0C2}"/>
              </a:ext>
            </a:extLst>
          </p:cNvPr>
          <p:cNvSpPr>
            <a:spLocks noGrp="1"/>
          </p:cNvSpPr>
          <p:nvPr>
            <p:ph type="ftr" idx="11"/>
          </p:nvPr>
        </p:nvSpPr>
        <p:spPr/>
        <p:txBody>
          <a:bodyPr/>
          <a:lstStyle/>
          <a:p>
            <a:r>
              <a:rPr lang="en-US" dirty="0"/>
              <a:t>McQuade &amp; Scherer</a:t>
            </a:r>
          </a:p>
        </p:txBody>
      </p:sp>
      <p:grpSp>
        <p:nvGrpSpPr>
          <p:cNvPr id="12" name="Group 11">
            <a:extLst>
              <a:ext uri="{FF2B5EF4-FFF2-40B4-BE49-F238E27FC236}">
                <a16:creationId xmlns:a16="http://schemas.microsoft.com/office/drawing/2014/main" id="{5B83972F-26FF-2742-A3AE-54AD6018AF99}"/>
              </a:ext>
            </a:extLst>
          </p:cNvPr>
          <p:cNvGrpSpPr/>
          <p:nvPr/>
        </p:nvGrpSpPr>
        <p:grpSpPr>
          <a:xfrm>
            <a:off x="2246156" y="3650475"/>
            <a:ext cx="7699688" cy="1709531"/>
            <a:chOff x="2246156" y="3650475"/>
            <a:chExt cx="7699688" cy="1709531"/>
          </a:xfrm>
        </p:grpSpPr>
        <p:cxnSp>
          <p:nvCxnSpPr>
            <p:cNvPr id="13" name="Straight Arrow Connector 12">
              <a:extLst>
                <a:ext uri="{FF2B5EF4-FFF2-40B4-BE49-F238E27FC236}">
                  <a16:creationId xmlns:a16="http://schemas.microsoft.com/office/drawing/2014/main" id="{191F4DFA-C46E-1146-B7CF-C3F9AB43C991}"/>
                </a:ext>
              </a:extLst>
            </p:cNvPr>
            <p:cNvCxnSpPr>
              <a:cxnSpLocks/>
            </p:cNvCxnSpPr>
            <p:nvPr/>
          </p:nvCxnSpPr>
          <p:spPr>
            <a:xfrm>
              <a:off x="5004454" y="4505239"/>
              <a:ext cx="2183091" cy="4575"/>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grpSp>
          <p:nvGrpSpPr>
            <p:cNvPr id="14" name="Group 13">
              <a:extLst>
                <a:ext uri="{FF2B5EF4-FFF2-40B4-BE49-F238E27FC236}">
                  <a16:creationId xmlns:a16="http://schemas.microsoft.com/office/drawing/2014/main" id="{A5507496-0ABA-BA45-B36C-6281B438BFAB}"/>
                </a:ext>
              </a:extLst>
            </p:cNvPr>
            <p:cNvGrpSpPr/>
            <p:nvPr/>
          </p:nvGrpSpPr>
          <p:grpSpPr>
            <a:xfrm>
              <a:off x="7334766" y="3650475"/>
              <a:ext cx="2611078" cy="1709531"/>
              <a:chOff x="7548922" y="3697140"/>
              <a:chExt cx="2611078" cy="1709531"/>
            </a:xfrm>
          </p:grpSpPr>
          <p:sp>
            <p:nvSpPr>
              <p:cNvPr id="18" name="Oval 17">
                <a:extLst>
                  <a:ext uri="{FF2B5EF4-FFF2-40B4-BE49-F238E27FC236}">
                    <a16:creationId xmlns:a16="http://schemas.microsoft.com/office/drawing/2014/main" id="{5D05951A-1FC8-E44B-A113-F8B35A4CB929}"/>
                  </a:ext>
                </a:extLst>
              </p:cNvPr>
              <p:cNvSpPr/>
              <p:nvPr/>
            </p:nvSpPr>
            <p:spPr>
              <a:xfrm>
                <a:off x="7548922" y="3697140"/>
                <a:ext cx="2611078" cy="170953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891EF44-0585-7946-89B1-D333485B70EE}"/>
                  </a:ext>
                </a:extLst>
              </p:cNvPr>
              <p:cNvSpPr txBox="1"/>
              <p:nvPr/>
            </p:nvSpPr>
            <p:spPr>
              <a:xfrm>
                <a:off x="7956994" y="4321071"/>
                <a:ext cx="1794934" cy="461665"/>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Sleep Health</a:t>
                </a:r>
              </a:p>
            </p:txBody>
          </p:sp>
        </p:grpSp>
        <p:grpSp>
          <p:nvGrpSpPr>
            <p:cNvPr id="15" name="Group 14">
              <a:extLst>
                <a:ext uri="{FF2B5EF4-FFF2-40B4-BE49-F238E27FC236}">
                  <a16:creationId xmlns:a16="http://schemas.microsoft.com/office/drawing/2014/main" id="{AD7578A2-A2C7-8944-8CA7-51C5070730B4}"/>
                </a:ext>
              </a:extLst>
            </p:cNvPr>
            <p:cNvGrpSpPr/>
            <p:nvPr/>
          </p:nvGrpSpPr>
          <p:grpSpPr>
            <a:xfrm>
              <a:off x="2246156" y="3650475"/>
              <a:ext cx="2611078" cy="1709531"/>
              <a:chOff x="7548922" y="3697140"/>
              <a:chExt cx="2611078" cy="1709531"/>
            </a:xfrm>
          </p:grpSpPr>
          <p:sp>
            <p:nvSpPr>
              <p:cNvPr id="16" name="Oval 15">
                <a:extLst>
                  <a:ext uri="{FF2B5EF4-FFF2-40B4-BE49-F238E27FC236}">
                    <a16:creationId xmlns:a16="http://schemas.microsoft.com/office/drawing/2014/main" id="{D3528F85-3E6C-8744-AE76-EF1F9DB361BD}"/>
                  </a:ext>
                </a:extLst>
              </p:cNvPr>
              <p:cNvSpPr/>
              <p:nvPr/>
            </p:nvSpPr>
            <p:spPr>
              <a:xfrm>
                <a:off x="7548922" y="3697140"/>
                <a:ext cx="2611078" cy="170953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E21B3B5-0B3F-3147-B93D-0014251C534F}"/>
                  </a:ext>
                </a:extLst>
              </p:cNvPr>
              <p:cNvSpPr txBox="1"/>
              <p:nvPr/>
            </p:nvSpPr>
            <p:spPr>
              <a:xfrm>
                <a:off x="7956994" y="4136404"/>
                <a:ext cx="1794934" cy="830997"/>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Coping Resilience</a:t>
                </a:r>
              </a:p>
            </p:txBody>
          </p:sp>
        </p:grpSp>
      </p:grpSp>
      <p:sp>
        <p:nvSpPr>
          <p:cNvPr id="9" name="TextBox 8">
            <a:extLst>
              <a:ext uri="{FF2B5EF4-FFF2-40B4-BE49-F238E27FC236}">
                <a16:creationId xmlns:a16="http://schemas.microsoft.com/office/drawing/2014/main" id="{07D61C3C-98C9-D648-9972-617EF052ACE9}"/>
              </a:ext>
            </a:extLst>
          </p:cNvPr>
          <p:cNvSpPr txBox="1"/>
          <p:nvPr/>
        </p:nvSpPr>
        <p:spPr>
          <a:xfrm>
            <a:off x="5531222" y="3429000"/>
            <a:ext cx="1129553" cy="1200329"/>
          </a:xfrm>
          <a:prstGeom prst="rect">
            <a:avLst/>
          </a:prstGeom>
          <a:noFill/>
        </p:spPr>
        <p:txBody>
          <a:bodyPr wrap="square" rtlCol="0">
            <a:spAutoFit/>
          </a:bodyPr>
          <a:lstStyle/>
          <a:p>
            <a:pPr algn="ctr"/>
            <a:r>
              <a:rPr lang="en-US" sz="7200" dirty="0">
                <a:solidFill>
                  <a:srgbClr val="00B050"/>
                </a:solidFill>
              </a:rPr>
              <a:t>+</a:t>
            </a:r>
          </a:p>
        </p:txBody>
      </p:sp>
    </p:spTree>
    <p:extLst>
      <p:ext uri="{BB962C8B-B14F-4D97-AF65-F5344CB8AC3E}">
        <p14:creationId xmlns:p14="http://schemas.microsoft.com/office/powerpoint/2010/main" val="2077111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5CDD-337B-C449-B2DC-6FDD3EA1151E}"/>
              </a:ext>
            </a:extLst>
          </p:cNvPr>
          <p:cNvSpPr>
            <a:spLocks noGrp="1"/>
          </p:cNvSpPr>
          <p:nvPr>
            <p:ph type="title"/>
          </p:nvPr>
        </p:nvSpPr>
        <p:spPr/>
        <p:txBody>
          <a:bodyPr/>
          <a:lstStyle/>
          <a:p>
            <a:r>
              <a:rPr lang="en-US" b="1" dirty="0"/>
              <a:t>Hypotheses and Variables</a:t>
            </a:r>
          </a:p>
        </p:txBody>
      </p:sp>
      <p:sp>
        <p:nvSpPr>
          <p:cNvPr id="3" name="Text Placeholder 2">
            <a:extLst>
              <a:ext uri="{FF2B5EF4-FFF2-40B4-BE49-F238E27FC236}">
                <a16:creationId xmlns:a16="http://schemas.microsoft.com/office/drawing/2014/main" id="{088E99ED-5F62-5948-B501-B0476F91709E}"/>
              </a:ext>
            </a:extLst>
          </p:cNvPr>
          <p:cNvSpPr>
            <a:spLocks noGrp="1"/>
          </p:cNvSpPr>
          <p:nvPr>
            <p:ph type="body" idx="1"/>
          </p:nvPr>
        </p:nvSpPr>
        <p:spPr>
          <a:xfrm>
            <a:off x="444192" y="2314470"/>
            <a:ext cx="10972800" cy="3611600"/>
          </a:xfrm>
        </p:spPr>
        <p:txBody>
          <a:bodyPr/>
          <a:lstStyle/>
          <a:p>
            <a:pPr marL="152396" indent="0">
              <a:buNone/>
            </a:pPr>
            <a:r>
              <a:rPr lang="en-US" sz="2400" dirty="0"/>
              <a:t>Hypothesis 4: Coping resilience will be negatively associated with daytime sleepiness</a:t>
            </a:r>
          </a:p>
        </p:txBody>
      </p:sp>
      <p:sp>
        <p:nvSpPr>
          <p:cNvPr id="4" name="Slide Number Placeholder 3">
            <a:extLst>
              <a:ext uri="{FF2B5EF4-FFF2-40B4-BE49-F238E27FC236}">
                <a16:creationId xmlns:a16="http://schemas.microsoft.com/office/drawing/2014/main" id="{19A863A3-5D39-874C-8260-58F528E1FC53}"/>
              </a:ext>
            </a:extLst>
          </p:cNvPr>
          <p:cNvSpPr>
            <a:spLocks noGrp="1"/>
          </p:cNvSpPr>
          <p:nvPr>
            <p:ph type="sldNum" idx="12"/>
          </p:nvPr>
        </p:nvSpPr>
        <p:spPr/>
        <p:txBody>
          <a:bodyPr/>
          <a:lstStyle/>
          <a:p>
            <a:fld id="{1AC0976D-C3D5-4C45-8D7E-D67DCEC18C8B}" type="slidenum">
              <a:rPr lang="en-US" smtClean="0"/>
              <a:t>17</a:t>
            </a:fld>
            <a:endParaRPr lang="en-US"/>
          </a:p>
        </p:txBody>
      </p:sp>
      <p:sp>
        <p:nvSpPr>
          <p:cNvPr id="5" name="Footer Placeholder 4">
            <a:extLst>
              <a:ext uri="{FF2B5EF4-FFF2-40B4-BE49-F238E27FC236}">
                <a16:creationId xmlns:a16="http://schemas.microsoft.com/office/drawing/2014/main" id="{964559CE-60FF-7049-A1D2-D4EFAA080E43}"/>
              </a:ext>
            </a:extLst>
          </p:cNvPr>
          <p:cNvSpPr>
            <a:spLocks noGrp="1"/>
          </p:cNvSpPr>
          <p:nvPr>
            <p:ph type="ftr" idx="11"/>
          </p:nvPr>
        </p:nvSpPr>
        <p:spPr/>
        <p:txBody>
          <a:bodyPr/>
          <a:lstStyle/>
          <a:p>
            <a:r>
              <a:rPr lang="en-US" dirty="0"/>
              <a:t>McQuade &amp; Scherer</a:t>
            </a:r>
          </a:p>
        </p:txBody>
      </p:sp>
      <p:grpSp>
        <p:nvGrpSpPr>
          <p:cNvPr id="11" name="Group 10">
            <a:extLst>
              <a:ext uri="{FF2B5EF4-FFF2-40B4-BE49-F238E27FC236}">
                <a16:creationId xmlns:a16="http://schemas.microsoft.com/office/drawing/2014/main" id="{CCBCAB43-BAC6-6943-AA19-0595309BD1EC}"/>
              </a:ext>
            </a:extLst>
          </p:cNvPr>
          <p:cNvGrpSpPr/>
          <p:nvPr/>
        </p:nvGrpSpPr>
        <p:grpSpPr>
          <a:xfrm>
            <a:off x="2246156" y="3650475"/>
            <a:ext cx="7699688" cy="1709531"/>
            <a:chOff x="2246156" y="3650475"/>
            <a:chExt cx="7699688" cy="1709531"/>
          </a:xfrm>
        </p:grpSpPr>
        <p:cxnSp>
          <p:nvCxnSpPr>
            <p:cNvPr id="12" name="Straight Arrow Connector 11">
              <a:extLst>
                <a:ext uri="{FF2B5EF4-FFF2-40B4-BE49-F238E27FC236}">
                  <a16:creationId xmlns:a16="http://schemas.microsoft.com/office/drawing/2014/main" id="{A0C765FD-8352-BA43-A00E-8D98731A6F51}"/>
                </a:ext>
              </a:extLst>
            </p:cNvPr>
            <p:cNvCxnSpPr>
              <a:cxnSpLocks/>
            </p:cNvCxnSpPr>
            <p:nvPr/>
          </p:nvCxnSpPr>
          <p:spPr>
            <a:xfrm>
              <a:off x="5004454" y="4505239"/>
              <a:ext cx="2183091" cy="4575"/>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grpSp>
          <p:nvGrpSpPr>
            <p:cNvPr id="13" name="Group 12">
              <a:extLst>
                <a:ext uri="{FF2B5EF4-FFF2-40B4-BE49-F238E27FC236}">
                  <a16:creationId xmlns:a16="http://schemas.microsoft.com/office/drawing/2014/main" id="{0CD2E9FE-FCA9-AB45-AB5F-BC7F1B201AC6}"/>
                </a:ext>
              </a:extLst>
            </p:cNvPr>
            <p:cNvGrpSpPr/>
            <p:nvPr/>
          </p:nvGrpSpPr>
          <p:grpSpPr>
            <a:xfrm>
              <a:off x="7334766" y="3650475"/>
              <a:ext cx="2611078" cy="1709531"/>
              <a:chOff x="7548922" y="3697140"/>
              <a:chExt cx="2611078" cy="1709531"/>
            </a:xfrm>
          </p:grpSpPr>
          <p:sp>
            <p:nvSpPr>
              <p:cNvPr id="17" name="Oval 16">
                <a:extLst>
                  <a:ext uri="{FF2B5EF4-FFF2-40B4-BE49-F238E27FC236}">
                    <a16:creationId xmlns:a16="http://schemas.microsoft.com/office/drawing/2014/main" id="{7D212D39-48EE-0345-A372-D2E880F0E517}"/>
                  </a:ext>
                </a:extLst>
              </p:cNvPr>
              <p:cNvSpPr/>
              <p:nvPr/>
            </p:nvSpPr>
            <p:spPr>
              <a:xfrm>
                <a:off x="7548922" y="3697140"/>
                <a:ext cx="2611078" cy="170953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A0571BA-9944-924A-9A52-AC2B01A19395}"/>
                  </a:ext>
                </a:extLst>
              </p:cNvPr>
              <p:cNvSpPr txBox="1"/>
              <p:nvPr/>
            </p:nvSpPr>
            <p:spPr>
              <a:xfrm>
                <a:off x="7956994" y="4136406"/>
                <a:ext cx="1794934" cy="830997"/>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Daytime Sleepiness</a:t>
                </a:r>
              </a:p>
            </p:txBody>
          </p:sp>
        </p:grpSp>
        <p:grpSp>
          <p:nvGrpSpPr>
            <p:cNvPr id="14" name="Group 13">
              <a:extLst>
                <a:ext uri="{FF2B5EF4-FFF2-40B4-BE49-F238E27FC236}">
                  <a16:creationId xmlns:a16="http://schemas.microsoft.com/office/drawing/2014/main" id="{AB20CCE0-F03C-E947-816A-411BBE1809CC}"/>
                </a:ext>
              </a:extLst>
            </p:cNvPr>
            <p:cNvGrpSpPr/>
            <p:nvPr/>
          </p:nvGrpSpPr>
          <p:grpSpPr>
            <a:xfrm>
              <a:off x="2246156" y="3650475"/>
              <a:ext cx="2611078" cy="1709531"/>
              <a:chOff x="7548922" y="3697140"/>
              <a:chExt cx="2611078" cy="1709531"/>
            </a:xfrm>
          </p:grpSpPr>
          <p:sp>
            <p:nvSpPr>
              <p:cNvPr id="15" name="Oval 14">
                <a:extLst>
                  <a:ext uri="{FF2B5EF4-FFF2-40B4-BE49-F238E27FC236}">
                    <a16:creationId xmlns:a16="http://schemas.microsoft.com/office/drawing/2014/main" id="{FCDA8415-7726-6E4A-AC47-557904BEE966}"/>
                  </a:ext>
                </a:extLst>
              </p:cNvPr>
              <p:cNvSpPr/>
              <p:nvPr/>
            </p:nvSpPr>
            <p:spPr>
              <a:xfrm>
                <a:off x="7548922" y="3697140"/>
                <a:ext cx="2611078" cy="170953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92A1370-4FD6-C146-A9C9-2CFCDDC1C1E2}"/>
                  </a:ext>
                </a:extLst>
              </p:cNvPr>
              <p:cNvSpPr txBox="1"/>
              <p:nvPr/>
            </p:nvSpPr>
            <p:spPr>
              <a:xfrm>
                <a:off x="7938605" y="4176745"/>
                <a:ext cx="1794934" cy="830997"/>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Coping Resilience</a:t>
                </a:r>
              </a:p>
            </p:txBody>
          </p:sp>
        </p:grpSp>
      </p:grpSp>
      <p:sp>
        <p:nvSpPr>
          <p:cNvPr id="19" name="TextBox 18">
            <a:extLst>
              <a:ext uri="{FF2B5EF4-FFF2-40B4-BE49-F238E27FC236}">
                <a16:creationId xmlns:a16="http://schemas.microsoft.com/office/drawing/2014/main" id="{818B68EC-A722-C244-A07B-D67F9D28638B}"/>
              </a:ext>
            </a:extLst>
          </p:cNvPr>
          <p:cNvSpPr txBox="1"/>
          <p:nvPr/>
        </p:nvSpPr>
        <p:spPr>
          <a:xfrm>
            <a:off x="5459506" y="3345250"/>
            <a:ext cx="1272988" cy="1200329"/>
          </a:xfrm>
          <a:prstGeom prst="rect">
            <a:avLst/>
          </a:prstGeom>
          <a:noFill/>
        </p:spPr>
        <p:txBody>
          <a:bodyPr wrap="square" rtlCol="0">
            <a:spAutoFit/>
          </a:bodyPr>
          <a:lstStyle/>
          <a:p>
            <a:pPr algn="ctr"/>
            <a:r>
              <a:rPr lang="en-US" sz="7200" dirty="0">
                <a:solidFill>
                  <a:srgbClr val="FF0000"/>
                </a:solidFill>
              </a:rPr>
              <a:t>-</a:t>
            </a:r>
          </a:p>
        </p:txBody>
      </p:sp>
    </p:spTree>
    <p:extLst>
      <p:ext uri="{BB962C8B-B14F-4D97-AF65-F5344CB8AC3E}">
        <p14:creationId xmlns:p14="http://schemas.microsoft.com/office/powerpoint/2010/main" val="1300144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2B19-0D38-7242-BB30-CA63C847778A}"/>
              </a:ext>
            </a:extLst>
          </p:cNvPr>
          <p:cNvSpPr>
            <a:spLocks noGrp="1"/>
          </p:cNvSpPr>
          <p:nvPr>
            <p:ph type="title"/>
          </p:nvPr>
        </p:nvSpPr>
        <p:spPr>
          <a:xfrm>
            <a:off x="621261" y="799321"/>
            <a:ext cx="10972800" cy="1143200"/>
          </a:xfrm>
        </p:spPr>
        <p:txBody>
          <a:bodyPr/>
          <a:lstStyle/>
          <a:p>
            <a:r>
              <a:rPr lang="en-US" b="1" dirty="0"/>
              <a:t>Hypotheses and Variables</a:t>
            </a:r>
          </a:p>
        </p:txBody>
      </p:sp>
      <p:sp>
        <p:nvSpPr>
          <p:cNvPr id="3" name="Text Placeholder 2">
            <a:extLst>
              <a:ext uri="{FF2B5EF4-FFF2-40B4-BE49-F238E27FC236}">
                <a16:creationId xmlns:a16="http://schemas.microsoft.com/office/drawing/2014/main" id="{04E81F8D-44FC-C947-8152-89AC9312C0F5}"/>
              </a:ext>
            </a:extLst>
          </p:cNvPr>
          <p:cNvSpPr>
            <a:spLocks noGrp="1"/>
          </p:cNvSpPr>
          <p:nvPr>
            <p:ph type="body" idx="1"/>
          </p:nvPr>
        </p:nvSpPr>
        <p:spPr>
          <a:xfrm>
            <a:off x="597939" y="1856717"/>
            <a:ext cx="10972800" cy="3611600"/>
          </a:xfrm>
        </p:spPr>
        <p:txBody>
          <a:bodyPr/>
          <a:lstStyle/>
          <a:p>
            <a:pPr marL="152396" indent="0">
              <a:buNone/>
            </a:pPr>
            <a:r>
              <a:rPr lang="en-US" sz="2400" dirty="0"/>
              <a:t>Hypothesis 5: </a:t>
            </a:r>
            <a:r>
              <a:rPr lang="en-US" sz="2400" dirty="0">
                <a:solidFill>
                  <a:schemeClr val="bg1"/>
                </a:solidFill>
              </a:rPr>
              <a:t>Coping resilience will moderate the effect of total role demands on sleep health. For those lower in coping resilience, sleep health will decrease as demands increase; however, for those higher in coping resilience, sleep health will be high regardless of level of role demands</a:t>
            </a:r>
          </a:p>
          <a:p>
            <a:pPr marL="152396" indent="0">
              <a:buNone/>
            </a:pPr>
            <a:endParaRPr lang="en-US" sz="2400" dirty="0"/>
          </a:p>
        </p:txBody>
      </p:sp>
      <p:sp>
        <p:nvSpPr>
          <p:cNvPr id="4" name="Footer Placeholder 3">
            <a:extLst>
              <a:ext uri="{FF2B5EF4-FFF2-40B4-BE49-F238E27FC236}">
                <a16:creationId xmlns:a16="http://schemas.microsoft.com/office/drawing/2014/main" id="{F55A6DD3-77B9-F242-B0D1-F7B4AB01D346}"/>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8F590553-DBCA-8541-924F-10A610DE92EC}"/>
              </a:ext>
            </a:extLst>
          </p:cNvPr>
          <p:cNvSpPr>
            <a:spLocks noGrp="1"/>
          </p:cNvSpPr>
          <p:nvPr>
            <p:ph type="sldNum" idx="12"/>
          </p:nvPr>
        </p:nvSpPr>
        <p:spPr/>
        <p:txBody>
          <a:bodyPr/>
          <a:lstStyle/>
          <a:p>
            <a:fld id="{1AC0976D-C3D5-4C45-8D7E-D67DCEC18C8B}" type="slidenum">
              <a:rPr lang="en-US" smtClean="0"/>
              <a:t>18</a:t>
            </a:fld>
            <a:endParaRPr lang="en-US"/>
          </a:p>
        </p:txBody>
      </p:sp>
      <p:grpSp>
        <p:nvGrpSpPr>
          <p:cNvPr id="10" name="Group 9">
            <a:extLst>
              <a:ext uri="{FF2B5EF4-FFF2-40B4-BE49-F238E27FC236}">
                <a16:creationId xmlns:a16="http://schemas.microsoft.com/office/drawing/2014/main" id="{06329F02-3A5D-F64A-AA82-5EE0CDBA7984}"/>
              </a:ext>
            </a:extLst>
          </p:cNvPr>
          <p:cNvGrpSpPr/>
          <p:nvPr/>
        </p:nvGrpSpPr>
        <p:grpSpPr>
          <a:xfrm>
            <a:off x="2084792" y="3674020"/>
            <a:ext cx="7699688" cy="2904020"/>
            <a:chOff x="2084792" y="2665467"/>
            <a:chExt cx="7699688" cy="2904020"/>
          </a:xfrm>
        </p:grpSpPr>
        <p:sp>
          <p:nvSpPr>
            <p:cNvPr id="14" name="Oval 13">
              <a:extLst>
                <a:ext uri="{FF2B5EF4-FFF2-40B4-BE49-F238E27FC236}">
                  <a16:creationId xmlns:a16="http://schemas.microsoft.com/office/drawing/2014/main" id="{AC70D9CE-B0FE-DD40-A873-60D8D6A3EFE5}"/>
                </a:ext>
              </a:extLst>
            </p:cNvPr>
            <p:cNvSpPr/>
            <p:nvPr/>
          </p:nvSpPr>
          <p:spPr>
            <a:xfrm>
              <a:off x="4861641" y="2665467"/>
              <a:ext cx="2335737" cy="104775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B22A104-A8FB-6D44-9D56-C5905F8B718A}"/>
                </a:ext>
              </a:extLst>
            </p:cNvPr>
            <p:cNvSpPr txBox="1"/>
            <p:nvPr/>
          </p:nvSpPr>
          <p:spPr>
            <a:xfrm>
              <a:off x="5194469" y="2817091"/>
              <a:ext cx="1670080" cy="646331"/>
            </a:xfrm>
            <a:prstGeom prst="rect">
              <a:avLst/>
            </a:prstGeom>
            <a:noFill/>
          </p:spPr>
          <p:txBody>
            <a:bodyPr wrap="square" rtlCol="0">
              <a:spAutoFit/>
            </a:bodyPr>
            <a:lstStyle/>
            <a:p>
              <a:pPr algn="ctr"/>
              <a:r>
                <a:rPr lang="en-US" sz="1800" dirty="0">
                  <a:solidFill>
                    <a:schemeClr val="bg1"/>
                  </a:solidFill>
                </a:rPr>
                <a:t>Coping Resilience</a:t>
              </a:r>
            </a:p>
          </p:txBody>
        </p:sp>
        <p:cxnSp>
          <p:nvCxnSpPr>
            <p:cNvPr id="23" name="Straight Arrow Connector 22">
              <a:extLst>
                <a:ext uri="{FF2B5EF4-FFF2-40B4-BE49-F238E27FC236}">
                  <a16:creationId xmlns:a16="http://schemas.microsoft.com/office/drawing/2014/main" id="{CF80A7AD-5BB1-854A-A1D9-CE99FF379CC4}"/>
                </a:ext>
              </a:extLst>
            </p:cNvPr>
            <p:cNvCxnSpPr>
              <a:cxnSpLocks/>
            </p:cNvCxnSpPr>
            <p:nvPr/>
          </p:nvCxnSpPr>
          <p:spPr>
            <a:xfrm>
              <a:off x="6029510" y="3859956"/>
              <a:ext cx="1" cy="797584"/>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grpSp>
          <p:nvGrpSpPr>
            <p:cNvPr id="16" name="Group 15">
              <a:extLst>
                <a:ext uri="{FF2B5EF4-FFF2-40B4-BE49-F238E27FC236}">
                  <a16:creationId xmlns:a16="http://schemas.microsoft.com/office/drawing/2014/main" id="{EB9940D0-D2C2-A140-A607-56BB06675ECC}"/>
                </a:ext>
              </a:extLst>
            </p:cNvPr>
            <p:cNvGrpSpPr/>
            <p:nvPr/>
          </p:nvGrpSpPr>
          <p:grpSpPr>
            <a:xfrm>
              <a:off x="2084792" y="3859956"/>
              <a:ext cx="7699688" cy="1709531"/>
              <a:chOff x="2246156" y="3650475"/>
              <a:chExt cx="7699688" cy="1709531"/>
            </a:xfrm>
          </p:grpSpPr>
          <p:cxnSp>
            <p:nvCxnSpPr>
              <p:cNvPr id="17" name="Straight Arrow Connector 16">
                <a:extLst>
                  <a:ext uri="{FF2B5EF4-FFF2-40B4-BE49-F238E27FC236}">
                    <a16:creationId xmlns:a16="http://schemas.microsoft.com/office/drawing/2014/main" id="{20BB2EF4-92A0-864A-AEF9-AEC205D7F201}"/>
                  </a:ext>
                </a:extLst>
              </p:cNvPr>
              <p:cNvCxnSpPr>
                <a:cxnSpLocks/>
              </p:cNvCxnSpPr>
              <p:nvPr/>
            </p:nvCxnSpPr>
            <p:spPr>
              <a:xfrm>
                <a:off x="5004454" y="4505239"/>
                <a:ext cx="2183091" cy="4575"/>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grpSp>
            <p:nvGrpSpPr>
              <p:cNvPr id="18" name="Group 17">
                <a:extLst>
                  <a:ext uri="{FF2B5EF4-FFF2-40B4-BE49-F238E27FC236}">
                    <a16:creationId xmlns:a16="http://schemas.microsoft.com/office/drawing/2014/main" id="{92D4F522-5641-F944-B779-D32E9416494B}"/>
                  </a:ext>
                </a:extLst>
              </p:cNvPr>
              <p:cNvGrpSpPr/>
              <p:nvPr/>
            </p:nvGrpSpPr>
            <p:grpSpPr>
              <a:xfrm>
                <a:off x="7334766" y="3650475"/>
                <a:ext cx="2611078" cy="1709531"/>
                <a:chOff x="7548922" y="3697140"/>
                <a:chExt cx="2611078" cy="1709531"/>
              </a:xfrm>
            </p:grpSpPr>
            <p:sp>
              <p:nvSpPr>
                <p:cNvPr id="22" name="Oval 21">
                  <a:extLst>
                    <a:ext uri="{FF2B5EF4-FFF2-40B4-BE49-F238E27FC236}">
                      <a16:creationId xmlns:a16="http://schemas.microsoft.com/office/drawing/2014/main" id="{50EA74A1-173A-F74E-A1B9-F132CB5D09A2}"/>
                    </a:ext>
                  </a:extLst>
                </p:cNvPr>
                <p:cNvSpPr/>
                <p:nvPr/>
              </p:nvSpPr>
              <p:spPr>
                <a:xfrm>
                  <a:off x="7548922" y="3697140"/>
                  <a:ext cx="2611078" cy="170953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A9FE5958-744E-DB45-84BB-6388691F4CA7}"/>
                    </a:ext>
                  </a:extLst>
                </p:cNvPr>
                <p:cNvSpPr txBox="1"/>
                <p:nvPr/>
              </p:nvSpPr>
              <p:spPr>
                <a:xfrm>
                  <a:off x="7956994" y="4321071"/>
                  <a:ext cx="1794934" cy="461665"/>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Sleep Health</a:t>
                  </a:r>
                </a:p>
              </p:txBody>
            </p:sp>
          </p:grpSp>
          <p:grpSp>
            <p:nvGrpSpPr>
              <p:cNvPr id="19" name="Group 18">
                <a:extLst>
                  <a:ext uri="{FF2B5EF4-FFF2-40B4-BE49-F238E27FC236}">
                    <a16:creationId xmlns:a16="http://schemas.microsoft.com/office/drawing/2014/main" id="{F3E6E014-B8B5-BA44-B07C-5099AE05B404}"/>
                  </a:ext>
                </a:extLst>
              </p:cNvPr>
              <p:cNvGrpSpPr/>
              <p:nvPr/>
            </p:nvGrpSpPr>
            <p:grpSpPr>
              <a:xfrm>
                <a:off x="2246156" y="3650475"/>
                <a:ext cx="2611078" cy="1709531"/>
                <a:chOff x="7548922" y="3697140"/>
                <a:chExt cx="2611078" cy="1709531"/>
              </a:xfrm>
            </p:grpSpPr>
            <p:sp>
              <p:nvSpPr>
                <p:cNvPr id="20" name="Oval 19">
                  <a:extLst>
                    <a:ext uri="{FF2B5EF4-FFF2-40B4-BE49-F238E27FC236}">
                      <a16:creationId xmlns:a16="http://schemas.microsoft.com/office/drawing/2014/main" id="{13CD2EDB-4D87-FA4C-9A84-E43AC7D7DE75}"/>
                    </a:ext>
                  </a:extLst>
                </p:cNvPr>
                <p:cNvSpPr/>
                <p:nvPr/>
              </p:nvSpPr>
              <p:spPr>
                <a:xfrm>
                  <a:off x="7548922" y="3697140"/>
                  <a:ext cx="2611078" cy="170953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95A7E8-A476-2E42-8BB1-AA4038CB9872}"/>
                    </a:ext>
                  </a:extLst>
                </p:cNvPr>
                <p:cNvSpPr txBox="1"/>
                <p:nvPr/>
              </p:nvSpPr>
              <p:spPr>
                <a:xfrm>
                  <a:off x="7956994" y="4136406"/>
                  <a:ext cx="1794934" cy="830997"/>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Total Role Demands</a:t>
                  </a:r>
                </a:p>
              </p:txBody>
            </p:sp>
          </p:grpSp>
        </p:grpSp>
      </p:grpSp>
    </p:spTree>
    <p:extLst>
      <p:ext uri="{BB962C8B-B14F-4D97-AF65-F5344CB8AC3E}">
        <p14:creationId xmlns:p14="http://schemas.microsoft.com/office/powerpoint/2010/main" val="401499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2B19-0D38-7242-BB30-CA63C847778A}"/>
              </a:ext>
            </a:extLst>
          </p:cNvPr>
          <p:cNvSpPr>
            <a:spLocks noGrp="1"/>
          </p:cNvSpPr>
          <p:nvPr>
            <p:ph type="title"/>
          </p:nvPr>
        </p:nvSpPr>
        <p:spPr>
          <a:xfrm>
            <a:off x="621261" y="799321"/>
            <a:ext cx="10972800" cy="1143200"/>
          </a:xfrm>
        </p:spPr>
        <p:txBody>
          <a:bodyPr/>
          <a:lstStyle/>
          <a:p>
            <a:r>
              <a:rPr lang="en-US" b="1" dirty="0"/>
              <a:t>Hypotheses and Variables</a:t>
            </a:r>
          </a:p>
        </p:txBody>
      </p:sp>
      <p:sp>
        <p:nvSpPr>
          <p:cNvPr id="3" name="Text Placeholder 2">
            <a:extLst>
              <a:ext uri="{FF2B5EF4-FFF2-40B4-BE49-F238E27FC236}">
                <a16:creationId xmlns:a16="http://schemas.microsoft.com/office/drawing/2014/main" id="{04E81F8D-44FC-C947-8152-89AC9312C0F5}"/>
              </a:ext>
            </a:extLst>
          </p:cNvPr>
          <p:cNvSpPr>
            <a:spLocks noGrp="1"/>
          </p:cNvSpPr>
          <p:nvPr>
            <p:ph type="body" idx="1"/>
          </p:nvPr>
        </p:nvSpPr>
        <p:spPr>
          <a:xfrm>
            <a:off x="597939" y="1856717"/>
            <a:ext cx="10972800" cy="3611600"/>
          </a:xfrm>
        </p:spPr>
        <p:txBody>
          <a:bodyPr/>
          <a:lstStyle/>
          <a:p>
            <a:pPr marL="152396" indent="0">
              <a:buNone/>
            </a:pPr>
            <a:r>
              <a:rPr lang="en-US" sz="2400" dirty="0"/>
              <a:t>Hypothesis 6: Coping resilience will moderate the effect of total role demands on daytime sleepiness. For those lower in coping resilience, as demands increase, daytime sleepiness will increase; however, those higher in coping resilience will not demonstrate increased daytime sleepiness, regardless of level of total role demands</a:t>
            </a:r>
          </a:p>
        </p:txBody>
      </p:sp>
      <p:sp>
        <p:nvSpPr>
          <p:cNvPr id="4" name="Footer Placeholder 3">
            <a:extLst>
              <a:ext uri="{FF2B5EF4-FFF2-40B4-BE49-F238E27FC236}">
                <a16:creationId xmlns:a16="http://schemas.microsoft.com/office/drawing/2014/main" id="{F55A6DD3-77B9-F242-B0D1-F7B4AB01D346}"/>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8F590553-DBCA-8541-924F-10A610DE92EC}"/>
              </a:ext>
            </a:extLst>
          </p:cNvPr>
          <p:cNvSpPr>
            <a:spLocks noGrp="1"/>
          </p:cNvSpPr>
          <p:nvPr>
            <p:ph type="sldNum" idx="12"/>
          </p:nvPr>
        </p:nvSpPr>
        <p:spPr/>
        <p:txBody>
          <a:bodyPr/>
          <a:lstStyle/>
          <a:p>
            <a:fld id="{1AC0976D-C3D5-4C45-8D7E-D67DCEC18C8B}" type="slidenum">
              <a:rPr lang="en-US" smtClean="0"/>
              <a:t>19</a:t>
            </a:fld>
            <a:endParaRPr lang="en-US" dirty="0"/>
          </a:p>
        </p:txBody>
      </p:sp>
      <p:grpSp>
        <p:nvGrpSpPr>
          <p:cNvPr id="25" name="Group 24">
            <a:extLst>
              <a:ext uri="{FF2B5EF4-FFF2-40B4-BE49-F238E27FC236}">
                <a16:creationId xmlns:a16="http://schemas.microsoft.com/office/drawing/2014/main" id="{82756D2A-844A-9147-A524-0DF556C7C3E8}"/>
              </a:ext>
            </a:extLst>
          </p:cNvPr>
          <p:cNvGrpSpPr/>
          <p:nvPr/>
        </p:nvGrpSpPr>
        <p:grpSpPr>
          <a:xfrm>
            <a:off x="2084792" y="3674020"/>
            <a:ext cx="7699688" cy="2904020"/>
            <a:chOff x="2084792" y="2665467"/>
            <a:chExt cx="7699688" cy="2904020"/>
          </a:xfrm>
        </p:grpSpPr>
        <p:sp>
          <p:nvSpPr>
            <p:cNvPr id="26" name="Oval 25">
              <a:extLst>
                <a:ext uri="{FF2B5EF4-FFF2-40B4-BE49-F238E27FC236}">
                  <a16:creationId xmlns:a16="http://schemas.microsoft.com/office/drawing/2014/main" id="{1692D842-3493-624F-8864-5E3917961463}"/>
                </a:ext>
              </a:extLst>
            </p:cNvPr>
            <p:cNvSpPr/>
            <p:nvPr/>
          </p:nvSpPr>
          <p:spPr>
            <a:xfrm>
              <a:off x="4861641" y="2665467"/>
              <a:ext cx="2335737" cy="104775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B8CA88D-0545-B446-BFC8-B30236C70556}"/>
                </a:ext>
              </a:extLst>
            </p:cNvPr>
            <p:cNvSpPr txBox="1"/>
            <p:nvPr/>
          </p:nvSpPr>
          <p:spPr>
            <a:xfrm>
              <a:off x="5194469" y="2817091"/>
              <a:ext cx="1670080" cy="646331"/>
            </a:xfrm>
            <a:prstGeom prst="rect">
              <a:avLst/>
            </a:prstGeom>
            <a:noFill/>
          </p:spPr>
          <p:txBody>
            <a:bodyPr wrap="square" rtlCol="0">
              <a:spAutoFit/>
            </a:bodyPr>
            <a:lstStyle/>
            <a:p>
              <a:pPr algn="ctr"/>
              <a:r>
                <a:rPr lang="en-US" sz="1800" dirty="0">
                  <a:solidFill>
                    <a:schemeClr val="bg1"/>
                  </a:solidFill>
                </a:rPr>
                <a:t>Coping Resilience</a:t>
              </a:r>
            </a:p>
          </p:txBody>
        </p:sp>
        <p:cxnSp>
          <p:nvCxnSpPr>
            <p:cNvPr id="28" name="Straight Arrow Connector 27">
              <a:extLst>
                <a:ext uri="{FF2B5EF4-FFF2-40B4-BE49-F238E27FC236}">
                  <a16:creationId xmlns:a16="http://schemas.microsoft.com/office/drawing/2014/main" id="{3FB18D58-ADB7-B54A-A0BA-3860CC0FB40B}"/>
                </a:ext>
              </a:extLst>
            </p:cNvPr>
            <p:cNvCxnSpPr>
              <a:cxnSpLocks/>
            </p:cNvCxnSpPr>
            <p:nvPr/>
          </p:nvCxnSpPr>
          <p:spPr>
            <a:xfrm>
              <a:off x="6029510" y="3859956"/>
              <a:ext cx="1" cy="797584"/>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grpSp>
          <p:nvGrpSpPr>
            <p:cNvPr id="29" name="Group 28">
              <a:extLst>
                <a:ext uri="{FF2B5EF4-FFF2-40B4-BE49-F238E27FC236}">
                  <a16:creationId xmlns:a16="http://schemas.microsoft.com/office/drawing/2014/main" id="{8F887694-57CD-DE47-9D14-75B3406B988A}"/>
                </a:ext>
              </a:extLst>
            </p:cNvPr>
            <p:cNvGrpSpPr/>
            <p:nvPr/>
          </p:nvGrpSpPr>
          <p:grpSpPr>
            <a:xfrm>
              <a:off x="2084792" y="3859956"/>
              <a:ext cx="7699688" cy="1709531"/>
              <a:chOff x="2246156" y="3650475"/>
              <a:chExt cx="7699688" cy="1709531"/>
            </a:xfrm>
          </p:grpSpPr>
          <p:cxnSp>
            <p:nvCxnSpPr>
              <p:cNvPr id="30" name="Straight Arrow Connector 29">
                <a:extLst>
                  <a:ext uri="{FF2B5EF4-FFF2-40B4-BE49-F238E27FC236}">
                    <a16:creationId xmlns:a16="http://schemas.microsoft.com/office/drawing/2014/main" id="{1636BB17-8B1C-FC40-83B9-95562976B54E}"/>
                  </a:ext>
                </a:extLst>
              </p:cNvPr>
              <p:cNvCxnSpPr>
                <a:cxnSpLocks/>
              </p:cNvCxnSpPr>
              <p:nvPr/>
            </p:nvCxnSpPr>
            <p:spPr>
              <a:xfrm>
                <a:off x="5004454" y="4505239"/>
                <a:ext cx="2183091" cy="4575"/>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grpSp>
            <p:nvGrpSpPr>
              <p:cNvPr id="31" name="Group 30">
                <a:extLst>
                  <a:ext uri="{FF2B5EF4-FFF2-40B4-BE49-F238E27FC236}">
                    <a16:creationId xmlns:a16="http://schemas.microsoft.com/office/drawing/2014/main" id="{23287E39-EB1B-2746-A3B7-36ED413E0C64}"/>
                  </a:ext>
                </a:extLst>
              </p:cNvPr>
              <p:cNvGrpSpPr/>
              <p:nvPr/>
            </p:nvGrpSpPr>
            <p:grpSpPr>
              <a:xfrm>
                <a:off x="7334766" y="3650475"/>
                <a:ext cx="2611078" cy="1709531"/>
                <a:chOff x="7548922" y="3697140"/>
                <a:chExt cx="2611078" cy="1709531"/>
              </a:xfrm>
            </p:grpSpPr>
            <p:sp>
              <p:nvSpPr>
                <p:cNvPr id="35" name="Oval 34">
                  <a:extLst>
                    <a:ext uri="{FF2B5EF4-FFF2-40B4-BE49-F238E27FC236}">
                      <a16:creationId xmlns:a16="http://schemas.microsoft.com/office/drawing/2014/main" id="{43E30763-2C9B-D747-9C51-147B7BB763E8}"/>
                    </a:ext>
                  </a:extLst>
                </p:cNvPr>
                <p:cNvSpPr/>
                <p:nvPr/>
              </p:nvSpPr>
              <p:spPr>
                <a:xfrm>
                  <a:off x="7548922" y="3697140"/>
                  <a:ext cx="2611078" cy="170953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48BBC671-4A24-4B41-A725-B1D89F696F15}"/>
                    </a:ext>
                  </a:extLst>
                </p:cNvPr>
                <p:cNvSpPr txBox="1"/>
                <p:nvPr/>
              </p:nvSpPr>
              <p:spPr>
                <a:xfrm>
                  <a:off x="7956994" y="4149854"/>
                  <a:ext cx="1794934" cy="830997"/>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Daytime Sleepiness</a:t>
                  </a:r>
                </a:p>
              </p:txBody>
            </p:sp>
          </p:grpSp>
          <p:grpSp>
            <p:nvGrpSpPr>
              <p:cNvPr id="32" name="Group 31">
                <a:extLst>
                  <a:ext uri="{FF2B5EF4-FFF2-40B4-BE49-F238E27FC236}">
                    <a16:creationId xmlns:a16="http://schemas.microsoft.com/office/drawing/2014/main" id="{4C0988D4-D9AC-8D4A-90E6-7E3A381E7AC8}"/>
                  </a:ext>
                </a:extLst>
              </p:cNvPr>
              <p:cNvGrpSpPr/>
              <p:nvPr/>
            </p:nvGrpSpPr>
            <p:grpSpPr>
              <a:xfrm>
                <a:off x="2246156" y="3650475"/>
                <a:ext cx="2611078" cy="1709531"/>
                <a:chOff x="7548922" y="3697140"/>
                <a:chExt cx="2611078" cy="1709531"/>
              </a:xfrm>
            </p:grpSpPr>
            <p:sp>
              <p:nvSpPr>
                <p:cNvPr id="33" name="Oval 32">
                  <a:extLst>
                    <a:ext uri="{FF2B5EF4-FFF2-40B4-BE49-F238E27FC236}">
                      <a16:creationId xmlns:a16="http://schemas.microsoft.com/office/drawing/2014/main" id="{6E3399D6-FD44-8646-A732-954E8CB604AE}"/>
                    </a:ext>
                  </a:extLst>
                </p:cNvPr>
                <p:cNvSpPr/>
                <p:nvPr/>
              </p:nvSpPr>
              <p:spPr>
                <a:xfrm>
                  <a:off x="7548922" y="3697140"/>
                  <a:ext cx="2611078" cy="170953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B3EA220E-9E83-AB4E-9805-56169E697047}"/>
                    </a:ext>
                  </a:extLst>
                </p:cNvPr>
                <p:cNvSpPr txBox="1"/>
                <p:nvPr/>
              </p:nvSpPr>
              <p:spPr>
                <a:xfrm>
                  <a:off x="7956994" y="4136406"/>
                  <a:ext cx="1794934" cy="830997"/>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Total Role Demands</a:t>
                  </a:r>
                </a:p>
              </p:txBody>
            </p:sp>
          </p:grpSp>
        </p:grpSp>
      </p:grpSp>
    </p:spTree>
    <p:extLst>
      <p:ext uri="{BB962C8B-B14F-4D97-AF65-F5344CB8AC3E}">
        <p14:creationId xmlns:p14="http://schemas.microsoft.com/office/powerpoint/2010/main" val="618902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5D48-59F9-B44E-A53F-428F1A3E18F0}"/>
              </a:ext>
            </a:extLst>
          </p:cNvPr>
          <p:cNvSpPr>
            <a:spLocks noGrp="1"/>
          </p:cNvSpPr>
          <p:nvPr>
            <p:ph type="title"/>
          </p:nvPr>
        </p:nvSpPr>
        <p:spPr/>
        <p:txBody>
          <a:bodyPr/>
          <a:lstStyle/>
          <a:p>
            <a:r>
              <a:rPr lang="en-US" b="1" dirty="0"/>
              <a:t>Big Picture: The Problem</a:t>
            </a:r>
          </a:p>
        </p:txBody>
      </p:sp>
      <p:sp>
        <p:nvSpPr>
          <p:cNvPr id="3" name="Text Placeholder 2">
            <a:extLst>
              <a:ext uri="{FF2B5EF4-FFF2-40B4-BE49-F238E27FC236}">
                <a16:creationId xmlns:a16="http://schemas.microsoft.com/office/drawing/2014/main" id="{352F0CC9-4F8B-7E47-B5FA-157CCA45AE77}"/>
              </a:ext>
            </a:extLst>
          </p:cNvPr>
          <p:cNvSpPr>
            <a:spLocks noGrp="1"/>
          </p:cNvSpPr>
          <p:nvPr>
            <p:ph type="body" idx="1"/>
          </p:nvPr>
        </p:nvSpPr>
        <p:spPr/>
        <p:txBody>
          <a:bodyPr/>
          <a:lstStyle/>
          <a:p>
            <a:pPr marL="152396" indent="0">
              <a:buNone/>
            </a:pPr>
            <a:r>
              <a:rPr lang="en-US" sz="2800" dirty="0"/>
              <a:t>College students are taking on several life roles that are physically and psychologically demanding, which has led to an increase in poor sleep health and daytime sleepiness</a:t>
            </a:r>
          </a:p>
          <a:p>
            <a:pPr marL="152396" indent="0" algn="ctr">
              <a:buNone/>
            </a:pPr>
            <a:endParaRPr lang="en-US" sz="2800" b="1" dirty="0"/>
          </a:p>
        </p:txBody>
      </p:sp>
      <p:sp>
        <p:nvSpPr>
          <p:cNvPr id="4" name="Footer Placeholder 3">
            <a:extLst>
              <a:ext uri="{FF2B5EF4-FFF2-40B4-BE49-F238E27FC236}">
                <a16:creationId xmlns:a16="http://schemas.microsoft.com/office/drawing/2014/main" id="{76AF724C-C9BA-EC45-8A79-58EC21F8C213}"/>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A1E4A9C6-525C-5144-8648-06DBB77D607A}"/>
              </a:ext>
            </a:extLst>
          </p:cNvPr>
          <p:cNvSpPr>
            <a:spLocks noGrp="1"/>
          </p:cNvSpPr>
          <p:nvPr>
            <p:ph type="sldNum" idx="12"/>
          </p:nvPr>
        </p:nvSpPr>
        <p:spPr/>
        <p:txBody>
          <a:bodyPr/>
          <a:lstStyle/>
          <a:p>
            <a:fld id="{1AC0976D-C3D5-4C45-8D7E-D67DCEC18C8B}" type="slidenum">
              <a:rPr lang="en-US" smtClean="0"/>
              <a:t>2</a:t>
            </a:fld>
            <a:endParaRPr lang="en-US"/>
          </a:p>
        </p:txBody>
      </p:sp>
      <p:pic>
        <p:nvPicPr>
          <p:cNvPr id="7" name="Picture 6" descr="A picture containing text&#10;&#10;Description automatically generated">
            <a:extLst>
              <a:ext uri="{FF2B5EF4-FFF2-40B4-BE49-F238E27FC236}">
                <a16:creationId xmlns:a16="http://schemas.microsoft.com/office/drawing/2014/main" id="{BFDA2CB0-00EA-394B-A33B-51167B6EA8D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6197602" y="2400654"/>
            <a:ext cx="5236610" cy="2677656"/>
          </a:xfrm>
          <a:prstGeom prst="rect">
            <a:avLst/>
          </a:prstGeom>
        </p:spPr>
      </p:pic>
    </p:spTree>
    <p:extLst>
      <p:ext uri="{BB962C8B-B14F-4D97-AF65-F5344CB8AC3E}">
        <p14:creationId xmlns:p14="http://schemas.microsoft.com/office/powerpoint/2010/main" val="2948958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2B19-0D38-7242-BB30-CA63C847778A}"/>
              </a:ext>
            </a:extLst>
          </p:cNvPr>
          <p:cNvSpPr>
            <a:spLocks noGrp="1"/>
          </p:cNvSpPr>
          <p:nvPr>
            <p:ph type="title"/>
          </p:nvPr>
        </p:nvSpPr>
        <p:spPr>
          <a:xfrm>
            <a:off x="621261" y="799321"/>
            <a:ext cx="10972800" cy="1143200"/>
          </a:xfrm>
        </p:spPr>
        <p:txBody>
          <a:bodyPr/>
          <a:lstStyle/>
          <a:p>
            <a:r>
              <a:rPr lang="en-US" b="1" dirty="0"/>
              <a:t>Hypotheses and Variables</a:t>
            </a:r>
          </a:p>
        </p:txBody>
      </p:sp>
      <p:sp>
        <p:nvSpPr>
          <p:cNvPr id="4" name="Footer Placeholder 3">
            <a:extLst>
              <a:ext uri="{FF2B5EF4-FFF2-40B4-BE49-F238E27FC236}">
                <a16:creationId xmlns:a16="http://schemas.microsoft.com/office/drawing/2014/main" id="{F55A6DD3-77B9-F242-B0D1-F7B4AB01D346}"/>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8F590553-DBCA-8541-924F-10A610DE92EC}"/>
              </a:ext>
            </a:extLst>
          </p:cNvPr>
          <p:cNvSpPr>
            <a:spLocks noGrp="1"/>
          </p:cNvSpPr>
          <p:nvPr>
            <p:ph type="sldNum" idx="12"/>
          </p:nvPr>
        </p:nvSpPr>
        <p:spPr/>
        <p:txBody>
          <a:bodyPr/>
          <a:lstStyle/>
          <a:p>
            <a:fld id="{1AC0976D-C3D5-4C45-8D7E-D67DCEC18C8B}" type="slidenum">
              <a:rPr lang="en-US" smtClean="0"/>
              <a:t>20</a:t>
            </a:fld>
            <a:endParaRPr lang="en-US"/>
          </a:p>
        </p:txBody>
      </p:sp>
      <p:sp>
        <p:nvSpPr>
          <p:cNvPr id="14" name="Oval 13">
            <a:extLst>
              <a:ext uri="{FF2B5EF4-FFF2-40B4-BE49-F238E27FC236}">
                <a16:creationId xmlns:a16="http://schemas.microsoft.com/office/drawing/2014/main" id="{AC70D9CE-B0FE-DD40-A873-60D8D6A3EFE5}"/>
              </a:ext>
            </a:extLst>
          </p:cNvPr>
          <p:cNvSpPr/>
          <p:nvPr/>
        </p:nvSpPr>
        <p:spPr>
          <a:xfrm>
            <a:off x="4914000" y="2048848"/>
            <a:ext cx="1885020" cy="81941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B22A104-A8FB-6D44-9D56-C5905F8B718A}"/>
              </a:ext>
            </a:extLst>
          </p:cNvPr>
          <p:cNvSpPr txBox="1"/>
          <p:nvPr/>
        </p:nvSpPr>
        <p:spPr>
          <a:xfrm>
            <a:off x="5038354" y="2126876"/>
            <a:ext cx="1670080" cy="646331"/>
          </a:xfrm>
          <a:prstGeom prst="rect">
            <a:avLst/>
          </a:prstGeom>
          <a:noFill/>
        </p:spPr>
        <p:txBody>
          <a:bodyPr wrap="square" rtlCol="0">
            <a:spAutoFit/>
          </a:bodyPr>
          <a:lstStyle/>
          <a:p>
            <a:pPr algn="ctr"/>
            <a:r>
              <a:rPr lang="en-US" sz="1800" dirty="0">
                <a:solidFill>
                  <a:schemeClr val="bg1"/>
                </a:solidFill>
              </a:rPr>
              <a:t>Coping Resilience</a:t>
            </a:r>
          </a:p>
        </p:txBody>
      </p:sp>
      <p:cxnSp>
        <p:nvCxnSpPr>
          <p:cNvPr id="23" name="Straight Arrow Connector 22">
            <a:extLst>
              <a:ext uri="{FF2B5EF4-FFF2-40B4-BE49-F238E27FC236}">
                <a16:creationId xmlns:a16="http://schemas.microsoft.com/office/drawing/2014/main" id="{CF80A7AD-5BB1-854A-A1D9-CE99FF379CC4}"/>
              </a:ext>
            </a:extLst>
          </p:cNvPr>
          <p:cNvCxnSpPr>
            <a:cxnSpLocks/>
          </p:cNvCxnSpPr>
          <p:nvPr/>
        </p:nvCxnSpPr>
        <p:spPr>
          <a:xfrm>
            <a:off x="5717984" y="2927789"/>
            <a:ext cx="0" cy="73569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6" name="Oval 15">
            <a:extLst>
              <a:ext uri="{FF2B5EF4-FFF2-40B4-BE49-F238E27FC236}">
                <a16:creationId xmlns:a16="http://schemas.microsoft.com/office/drawing/2014/main" id="{41A35CBB-B48D-2041-AEA6-E393F3AB4A34}"/>
              </a:ext>
            </a:extLst>
          </p:cNvPr>
          <p:cNvSpPr/>
          <p:nvPr/>
        </p:nvSpPr>
        <p:spPr>
          <a:xfrm>
            <a:off x="7155329" y="4562004"/>
            <a:ext cx="2523302" cy="1644962"/>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76855D3-C8FD-6043-8F0A-12C9D6E09CF2}"/>
              </a:ext>
            </a:extLst>
          </p:cNvPr>
          <p:cNvSpPr txBox="1"/>
          <p:nvPr/>
        </p:nvSpPr>
        <p:spPr>
          <a:xfrm>
            <a:off x="7511602" y="4968986"/>
            <a:ext cx="1869378" cy="830997"/>
          </a:xfrm>
          <a:prstGeom prst="rect">
            <a:avLst/>
          </a:prstGeom>
          <a:noFill/>
        </p:spPr>
        <p:txBody>
          <a:bodyPr wrap="square" rtlCol="0">
            <a:spAutoFit/>
          </a:bodyPr>
          <a:lstStyle/>
          <a:p>
            <a:pPr algn="ctr"/>
            <a:r>
              <a:rPr lang="en-US" sz="2400" dirty="0">
                <a:solidFill>
                  <a:schemeClr val="bg1"/>
                </a:solidFill>
              </a:rPr>
              <a:t>Daytime</a:t>
            </a:r>
            <a:r>
              <a:rPr lang="en-US" dirty="0">
                <a:solidFill>
                  <a:schemeClr val="bg1"/>
                </a:solidFill>
              </a:rPr>
              <a:t> </a:t>
            </a:r>
            <a:r>
              <a:rPr lang="en-US" sz="2400" dirty="0">
                <a:solidFill>
                  <a:schemeClr val="bg1"/>
                </a:solidFill>
              </a:rPr>
              <a:t>Sleepiness</a:t>
            </a:r>
            <a:endParaRPr lang="en-US" dirty="0">
              <a:solidFill>
                <a:schemeClr val="bg1"/>
              </a:solidFill>
            </a:endParaRPr>
          </a:p>
        </p:txBody>
      </p:sp>
      <p:cxnSp>
        <p:nvCxnSpPr>
          <p:cNvPr id="17" name="Straight Arrow Connector 16">
            <a:extLst>
              <a:ext uri="{FF2B5EF4-FFF2-40B4-BE49-F238E27FC236}">
                <a16:creationId xmlns:a16="http://schemas.microsoft.com/office/drawing/2014/main" id="{544CE6E6-6C07-924A-B183-3A087021A83D}"/>
              </a:ext>
            </a:extLst>
          </p:cNvPr>
          <p:cNvCxnSpPr>
            <a:cxnSpLocks/>
          </p:cNvCxnSpPr>
          <p:nvPr/>
        </p:nvCxnSpPr>
        <p:spPr>
          <a:xfrm>
            <a:off x="4441371" y="4253612"/>
            <a:ext cx="2662159" cy="971531"/>
          </a:xfrm>
          <a:prstGeom prst="straightConnector1">
            <a:avLst/>
          </a:prstGeom>
          <a:ln w="60325">
            <a:solidFill>
              <a:schemeClr val="bg1"/>
            </a:solidFill>
            <a:headEnd w="lg" len="lg"/>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52AF09C3-07B1-F54A-A13B-E5C39B815438}"/>
              </a:ext>
            </a:extLst>
          </p:cNvPr>
          <p:cNvCxnSpPr>
            <a:cxnSpLocks/>
          </p:cNvCxnSpPr>
          <p:nvPr/>
        </p:nvCxnSpPr>
        <p:spPr>
          <a:xfrm flipH="1">
            <a:off x="6038328" y="2901117"/>
            <a:ext cx="1" cy="1843709"/>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grpSp>
        <p:nvGrpSpPr>
          <p:cNvPr id="19" name="Group 18">
            <a:extLst>
              <a:ext uri="{FF2B5EF4-FFF2-40B4-BE49-F238E27FC236}">
                <a16:creationId xmlns:a16="http://schemas.microsoft.com/office/drawing/2014/main" id="{F94B2C13-1DCC-A440-ACDC-54CB7C4A93A1}"/>
              </a:ext>
            </a:extLst>
          </p:cNvPr>
          <p:cNvGrpSpPr/>
          <p:nvPr/>
        </p:nvGrpSpPr>
        <p:grpSpPr>
          <a:xfrm>
            <a:off x="2032180" y="2623858"/>
            <a:ext cx="7682428" cy="2022301"/>
            <a:chOff x="2246156" y="3337705"/>
            <a:chExt cx="7682428" cy="2022301"/>
          </a:xfrm>
        </p:grpSpPr>
        <p:cxnSp>
          <p:nvCxnSpPr>
            <p:cNvPr id="20" name="Straight Arrow Connector 19">
              <a:extLst>
                <a:ext uri="{FF2B5EF4-FFF2-40B4-BE49-F238E27FC236}">
                  <a16:creationId xmlns:a16="http://schemas.microsoft.com/office/drawing/2014/main" id="{6C472878-1061-3A4F-9348-30CF792D5246}"/>
                </a:ext>
              </a:extLst>
            </p:cNvPr>
            <p:cNvCxnSpPr>
              <a:cxnSpLocks/>
              <a:stCxn id="24" idx="6"/>
            </p:cNvCxnSpPr>
            <p:nvPr/>
          </p:nvCxnSpPr>
          <p:spPr>
            <a:xfrm flipV="1">
              <a:off x="4857234" y="4366561"/>
              <a:ext cx="2460272" cy="138680"/>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grpSp>
          <p:nvGrpSpPr>
            <p:cNvPr id="21" name="Group 20">
              <a:extLst>
                <a:ext uri="{FF2B5EF4-FFF2-40B4-BE49-F238E27FC236}">
                  <a16:creationId xmlns:a16="http://schemas.microsoft.com/office/drawing/2014/main" id="{7631DC5A-4AB8-F94B-827C-E67B3958B970}"/>
                </a:ext>
              </a:extLst>
            </p:cNvPr>
            <p:cNvGrpSpPr/>
            <p:nvPr/>
          </p:nvGrpSpPr>
          <p:grpSpPr>
            <a:xfrm>
              <a:off x="7317506" y="3337705"/>
              <a:ext cx="2611078" cy="1709531"/>
              <a:chOff x="7531662" y="3384370"/>
              <a:chExt cx="2611078" cy="1709531"/>
            </a:xfrm>
          </p:grpSpPr>
          <p:sp>
            <p:nvSpPr>
              <p:cNvPr id="26" name="Oval 25">
                <a:extLst>
                  <a:ext uri="{FF2B5EF4-FFF2-40B4-BE49-F238E27FC236}">
                    <a16:creationId xmlns:a16="http://schemas.microsoft.com/office/drawing/2014/main" id="{BA7E19EE-4481-264D-973A-383F36D0CC6F}"/>
                  </a:ext>
                </a:extLst>
              </p:cNvPr>
              <p:cNvSpPr/>
              <p:nvPr/>
            </p:nvSpPr>
            <p:spPr>
              <a:xfrm>
                <a:off x="7531662" y="3384370"/>
                <a:ext cx="2611078" cy="170953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E154751-6327-F94C-A1F2-D42936B124E1}"/>
                  </a:ext>
                </a:extLst>
              </p:cNvPr>
              <p:cNvSpPr txBox="1"/>
              <p:nvPr/>
            </p:nvSpPr>
            <p:spPr>
              <a:xfrm>
                <a:off x="7939734" y="3823636"/>
                <a:ext cx="1794934" cy="830997"/>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Poor Sleep Health</a:t>
                </a:r>
              </a:p>
            </p:txBody>
          </p:sp>
        </p:grpSp>
        <p:grpSp>
          <p:nvGrpSpPr>
            <p:cNvPr id="22" name="Group 21">
              <a:extLst>
                <a:ext uri="{FF2B5EF4-FFF2-40B4-BE49-F238E27FC236}">
                  <a16:creationId xmlns:a16="http://schemas.microsoft.com/office/drawing/2014/main" id="{1ED8981B-23E0-C34E-ADA5-5865849E2DE0}"/>
                </a:ext>
              </a:extLst>
            </p:cNvPr>
            <p:cNvGrpSpPr/>
            <p:nvPr/>
          </p:nvGrpSpPr>
          <p:grpSpPr>
            <a:xfrm>
              <a:off x="2246156" y="3650475"/>
              <a:ext cx="2611078" cy="1709531"/>
              <a:chOff x="7548922" y="3697140"/>
              <a:chExt cx="2611078" cy="1709531"/>
            </a:xfrm>
          </p:grpSpPr>
          <p:sp>
            <p:nvSpPr>
              <p:cNvPr id="24" name="Oval 23">
                <a:extLst>
                  <a:ext uri="{FF2B5EF4-FFF2-40B4-BE49-F238E27FC236}">
                    <a16:creationId xmlns:a16="http://schemas.microsoft.com/office/drawing/2014/main" id="{254BB766-9ABF-174C-828F-CDDE033F1ECE}"/>
                  </a:ext>
                </a:extLst>
              </p:cNvPr>
              <p:cNvSpPr/>
              <p:nvPr/>
            </p:nvSpPr>
            <p:spPr>
              <a:xfrm>
                <a:off x="7548922" y="3697140"/>
                <a:ext cx="2611078" cy="170953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A9AE945-9326-A843-9120-929A60842953}"/>
                  </a:ext>
                </a:extLst>
              </p:cNvPr>
              <p:cNvSpPr txBox="1"/>
              <p:nvPr/>
            </p:nvSpPr>
            <p:spPr>
              <a:xfrm>
                <a:off x="7956994" y="4136406"/>
                <a:ext cx="1794934" cy="830997"/>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Total Role Demands</a:t>
                </a:r>
              </a:p>
            </p:txBody>
          </p:sp>
        </p:grpSp>
      </p:grpSp>
    </p:spTree>
    <p:extLst>
      <p:ext uri="{BB962C8B-B14F-4D97-AF65-F5344CB8AC3E}">
        <p14:creationId xmlns:p14="http://schemas.microsoft.com/office/powerpoint/2010/main" val="928031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2949606"/>
            <a:ext cx="10363200" cy="1362000"/>
          </a:xfrm>
        </p:spPr>
        <p:txBody>
          <a:bodyPr/>
          <a:lstStyle/>
          <a:p>
            <a:r>
              <a:rPr lang="en-US" sz="8000" b="1" dirty="0">
                <a:solidFill>
                  <a:schemeClr val="bg1"/>
                </a:solidFill>
              </a:rPr>
              <a:t>Methodology</a:t>
            </a:r>
            <a:r>
              <a:rPr lang="en-US" sz="8000" b="1" u="sng" dirty="0"/>
              <a:t> </a:t>
            </a:r>
          </a:p>
        </p:txBody>
      </p:sp>
      <p:sp>
        <p:nvSpPr>
          <p:cNvPr id="6" name="Footer Placeholder 5">
            <a:extLst>
              <a:ext uri="{FF2B5EF4-FFF2-40B4-BE49-F238E27FC236}">
                <a16:creationId xmlns:a16="http://schemas.microsoft.com/office/drawing/2014/main" id="{0358E19C-0045-A842-BF46-FBE193F5C102}"/>
              </a:ext>
            </a:extLst>
          </p:cNvPr>
          <p:cNvSpPr>
            <a:spLocks noGrp="1"/>
          </p:cNvSpPr>
          <p:nvPr>
            <p:ph type="ftr" idx="11"/>
          </p:nvPr>
        </p:nvSpPr>
        <p:spPr/>
        <p:txBody>
          <a:bodyPr/>
          <a:lstStyle/>
          <a:p>
            <a:r>
              <a:rPr lang="en-US" dirty="0"/>
              <a:t>McQuade &amp; Scherer</a:t>
            </a:r>
          </a:p>
        </p:txBody>
      </p:sp>
      <p:sp>
        <p:nvSpPr>
          <p:cNvPr id="4" name="Slide Number Placeholder 3">
            <a:extLst>
              <a:ext uri="{FF2B5EF4-FFF2-40B4-BE49-F238E27FC236}">
                <a16:creationId xmlns:a16="http://schemas.microsoft.com/office/drawing/2014/main" id="{5FF6542A-E85B-2B4B-A711-111CC2466D0C}"/>
              </a:ext>
            </a:extLst>
          </p:cNvPr>
          <p:cNvSpPr>
            <a:spLocks noGrp="1"/>
          </p:cNvSpPr>
          <p:nvPr>
            <p:ph type="sldNum" idx="12"/>
          </p:nvPr>
        </p:nvSpPr>
        <p:spPr/>
        <p:txBody>
          <a:bodyPr/>
          <a:lstStyle/>
          <a:p>
            <a:fld id="{1AC0976D-C3D5-4C45-8D7E-D67DCEC18C8B}" type="slidenum">
              <a:rPr lang="en-US" smtClean="0"/>
              <a:t>21</a:t>
            </a:fld>
            <a:endParaRPr lang="en-US"/>
          </a:p>
        </p:txBody>
      </p:sp>
      <p:cxnSp>
        <p:nvCxnSpPr>
          <p:cNvPr id="5" name="Straight Connector 4">
            <a:extLst>
              <a:ext uri="{FF2B5EF4-FFF2-40B4-BE49-F238E27FC236}">
                <a16:creationId xmlns:a16="http://schemas.microsoft.com/office/drawing/2014/main" id="{7B8B3DFC-3850-3744-A692-A3DA27A5CCE0}"/>
              </a:ext>
            </a:extLst>
          </p:cNvPr>
          <p:cNvCxnSpPr>
            <a:cxnSpLocks/>
          </p:cNvCxnSpPr>
          <p:nvPr/>
        </p:nvCxnSpPr>
        <p:spPr>
          <a:xfrm>
            <a:off x="1094316" y="4311606"/>
            <a:ext cx="5577947"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31391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30" y="681037"/>
            <a:ext cx="10933670" cy="1325563"/>
          </a:xfrm>
        </p:spPr>
        <p:txBody>
          <a:bodyPr>
            <a:normAutofit/>
          </a:bodyPr>
          <a:lstStyle/>
          <a:p>
            <a:r>
              <a:rPr lang="en-US" b="1" dirty="0"/>
              <a:t>Participants and Data Collection</a:t>
            </a:r>
            <a:endParaRPr lang="en-US" sz="2800" b="1" dirty="0"/>
          </a:p>
        </p:txBody>
      </p:sp>
      <p:sp>
        <p:nvSpPr>
          <p:cNvPr id="3" name="Content Placeholder 2"/>
          <p:cNvSpPr>
            <a:spLocks noGrp="1"/>
          </p:cNvSpPr>
          <p:nvPr>
            <p:ph type="body" idx="1"/>
          </p:nvPr>
        </p:nvSpPr>
        <p:spPr>
          <a:xfrm>
            <a:off x="420130" y="1636439"/>
            <a:ext cx="10933670" cy="4351338"/>
          </a:xfrm>
        </p:spPr>
        <p:txBody>
          <a:bodyPr/>
          <a:lstStyle/>
          <a:p>
            <a:pPr marL="152396" indent="0">
              <a:buNone/>
            </a:pPr>
            <a:r>
              <a:rPr lang="en-US" sz="2800" b="1" u="sng" dirty="0"/>
              <a:t>Participants</a:t>
            </a:r>
          </a:p>
          <a:p>
            <a:pPr marL="152396" indent="0">
              <a:buNone/>
            </a:pPr>
            <a:r>
              <a:rPr lang="en-US" sz="2800" dirty="0"/>
              <a:t>159 working college students at UNO</a:t>
            </a:r>
          </a:p>
          <a:p>
            <a:pPr marL="152396" indent="0">
              <a:buNone/>
            </a:pPr>
            <a:r>
              <a:rPr lang="en-US" sz="2800" dirty="0"/>
              <a:t>Gender: Female = 181(71.8%) Male = 58(23.8%) Other = 5(2.0%)</a:t>
            </a:r>
          </a:p>
          <a:p>
            <a:pPr marL="152396" indent="0">
              <a:buNone/>
            </a:pPr>
            <a:r>
              <a:rPr lang="en-US" sz="2800" dirty="0"/>
              <a:t>Race: Caucasian = 61.9%, Latino/Hispanic = 17.9%, African American = 4.8%, Asian = 4%, Other/Mixed = 8.4%</a:t>
            </a:r>
          </a:p>
          <a:p>
            <a:pPr marL="152396" indent="0">
              <a:buNone/>
            </a:pPr>
            <a:r>
              <a:rPr lang="en-US" sz="2800" dirty="0"/>
              <a:t>Age: Ranged from 17-41, M=20.56 , SD=3.03</a:t>
            </a:r>
          </a:p>
          <a:p>
            <a:pPr marL="152396" indent="0">
              <a:buNone/>
            </a:pPr>
            <a:endParaRPr lang="en-US" sz="2800" b="1" u="sng" dirty="0"/>
          </a:p>
          <a:p>
            <a:pPr marL="152396" indent="0">
              <a:buNone/>
            </a:pPr>
            <a:r>
              <a:rPr lang="en-US" sz="2800" b="1" u="sng" dirty="0"/>
              <a:t>Data Collection</a:t>
            </a:r>
          </a:p>
          <a:p>
            <a:pPr marL="152396" indent="0">
              <a:buNone/>
            </a:pPr>
            <a:r>
              <a:rPr lang="en-US" sz="2800" dirty="0"/>
              <a:t>Anonymous online survey via Qualtrics taken by working students at the University of Nebraska at Omaha</a:t>
            </a:r>
          </a:p>
          <a:p>
            <a:pPr marL="152396" indent="0">
              <a:buNone/>
            </a:pPr>
            <a:endParaRPr lang="en-US" sz="2000" dirty="0"/>
          </a:p>
        </p:txBody>
      </p:sp>
      <p:sp>
        <p:nvSpPr>
          <p:cNvPr id="4" name="Slide Number Placeholder 3">
            <a:extLst>
              <a:ext uri="{FF2B5EF4-FFF2-40B4-BE49-F238E27FC236}">
                <a16:creationId xmlns:a16="http://schemas.microsoft.com/office/drawing/2014/main" id="{F2AE596B-DF7F-E549-A125-05DCE89BEC7C}"/>
              </a:ext>
            </a:extLst>
          </p:cNvPr>
          <p:cNvSpPr>
            <a:spLocks noGrp="1"/>
          </p:cNvSpPr>
          <p:nvPr>
            <p:ph type="sldNum" idx="12"/>
          </p:nvPr>
        </p:nvSpPr>
        <p:spPr/>
        <p:txBody>
          <a:bodyPr/>
          <a:lstStyle/>
          <a:p>
            <a:fld id="{1AC0976D-C3D5-4C45-8D7E-D67DCEC18C8B}" type="slidenum">
              <a:rPr lang="en-US" smtClean="0"/>
              <a:t>22</a:t>
            </a:fld>
            <a:endParaRPr lang="en-US"/>
          </a:p>
        </p:txBody>
      </p:sp>
      <p:sp>
        <p:nvSpPr>
          <p:cNvPr id="5" name="Footer Placeholder 4">
            <a:extLst>
              <a:ext uri="{FF2B5EF4-FFF2-40B4-BE49-F238E27FC236}">
                <a16:creationId xmlns:a16="http://schemas.microsoft.com/office/drawing/2014/main" id="{ECD99860-AE68-374D-BCA4-03C358130F5B}"/>
              </a:ext>
            </a:extLst>
          </p:cNvPr>
          <p:cNvSpPr>
            <a:spLocks noGrp="1"/>
          </p:cNvSpPr>
          <p:nvPr>
            <p:ph type="ftr" idx="11"/>
          </p:nvPr>
        </p:nvSpPr>
        <p:spPr/>
        <p:txBody>
          <a:bodyPr/>
          <a:lstStyle/>
          <a:p>
            <a:r>
              <a:rPr lang="en-US" dirty="0"/>
              <a:t>McQuade &amp; Scherer</a:t>
            </a:r>
          </a:p>
        </p:txBody>
      </p:sp>
    </p:spTree>
    <p:extLst>
      <p:ext uri="{BB962C8B-B14F-4D97-AF65-F5344CB8AC3E}">
        <p14:creationId xmlns:p14="http://schemas.microsoft.com/office/powerpoint/2010/main" val="3464848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7EC7A8-317F-F445-B18E-D296700E3EBA}"/>
              </a:ext>
            </a:extLst>
          </p:cNvPr>
          <p:cNvSpPr>
            <a:spLocks noGrp="1"/>
          </p:cNvSpPr>
          <p:nvPr>
            <p:ph type="title"/>
          </p:nvPr>
        </p:nvSpPr>
        <p:spPr>
          <a:xfrm>
            <a:off x="914400" y="3429000"/>
            <a:ext cx="10363200" cy="1362000"/>
          </a:xfrm>
        </p:spPr>
        <p:txBody>
          <a:bodyPr/>
          <a:lstStyle/>
          <a:p>
            <a:r>
              <a:rPr lang="en-US" dirty="0"/>
              <a:t>Measures of Study Variables</a:t>
            </a:r>
          </a:p>
        </p:txBody>
      </p:sp>
      <p:sp>
        <p:nvSpPr>
          <p:cNvPr id="4" name="Footer Placeholder 3">
            <a:extLst>
              <a:ext uri="{FF2B5EF4-FFF2-40B4-BE49-F238E27FC236}">
                <a16:creationId xmlns:a16="http://schemas.microsoft.com/office/drawing/2014/main" id="{622A23A4-AC47-4649-BDD5-EFDE78BDE456}"/>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4900F511-4306-754D-A772-45FA859B6874}"/>
              </a:ext>
            </a:extLst>
          </p:cNvPr>
          <p:cNvSpPr>
            <a:spLocks noGrp="1"/>
          </p:cNvSpPr>
          <p:nvPr>
            <p:ph type="sldNum" idx="12"/>
          </p:nvPr>
        </p:nvSpPr>
        <p:spPr/>
        <p:txBody>
          <a:bodyPr/>
          <a:lstStyle/>
          <a:p>
            <a:fld id="{1AC0976D-C3D5-4C45-8D7E-D67DCEC18C8B}" type="slidenum">
              <a:rPr lang="en-US" smtClean="0"/>
              <a:t>23</a:t>
            </a:fld>
            <a:endParaRPr lang="en-US"/>
          </a:p>
        </p:txBody>
      </p:sp>
    </p:spTree>
    <p:extLst>
      <p:ext uri="{BB962C8B-B14F-4D97-AF65-F5344CB8AC3E}">
        <p14:creationId xmlns:p14="http://schemas.microsoft.com/office/powerpoint/2010/main" val="3198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C6DA-84BA-0F48-A5B1-84A6E0FA387C}"/>
              </a:ext>
            </a:extLst>
          </p:cNvPr>
          <p:cNvSpPr>
            <a:spLocks noGrp="1"/>
          </p:cNvSpPr>
          <p:nvPr>
            <p:ph type="title"/>
          </p:nvPr>
        </p:nvSpPr>
        <p:spPr>
          <a:xfrm>
            <a:off x="609600" y="1033943"/>
            <a:ext cx="10972800" cy="1143200"/>
          </a:xfrm>
        </p:spPr>
        <p:txBody>
          <a:bodyPr/>
          <a:lstStyle/>
          <a:p>
            <a:r>
              <a:rPr lang="en-US" b="1" dirty="0">
                <a:solidFill>
                  <a:schemeClr val="bg1"/>
                </a:solidFill>
              </a:rPr>
              <a:t>Total Role Demands: Hours Spent in Various Roles </a:t>
            </a:r>
            <a:r>
              <a:rPr lang="en-US" sz="2000" b="1" dirty="0">
                <a:solidFill>
                  <a:schemeClr val="bg1"/>
                </a:solidFill>
              </a:rPr>
              <a:t>(Scherer, 2018)</a:t>
            </a:r>
            <a:endParaRPr lang="en-US" sz="1800" b="1" dirty="0">
              <a:solidFill>
                <a:schemeClr val="bg1"/>
              </a:solidFill>
            </a:endParaRPr>
          </a:p>
        </p:txBody>
      </p:sp>
      <p:sp>
        <p:nvSpPr>
          <p:cNvPr id="3" name="Text Placeholder 2">
            <a:extLst>
              <a:ext uri="{FF2B5EF4-FFF2-40B4-BE49-F238E27FC236}">
                <a16:creationId xmlns:a16="http://schemas.microsoft.com/office/drawing/2014/main" id="{BC911F79-00FB-4F40-B6C9-BED93C56AAC4}"/>
              </a:ext>
            </a:extLst>
          </p:cNvPr>
          <p:cNvSpPr>
            <a:spLocks noGrp="1"/>
          </p:cNvSpPr>
          <p:nvPr>
            <p:ph type="body" idx="1"/>
          </p:nvPr>
        </p:nvSpPr>
        <p:spPr>
          <a:xfrm>
            <a:off x="0" y="1958258"/>
            <a:ext cx="12034158" cy="3720657"/>
          </a:xfrm>
        </p:spPr>
        <p:txBody>
          <a:bodyPr/>
          <a:lstStyle/>
          <a:p>
            <a:pPr marL="152396" indent="0">
              <a:buNone/>
            </a:pPr>
            <a:r>
              <a:rPr lang="en-US" sz="2400" dirty="0"/>
              <a:t>4 items </a:t>
            </a:r>
          </a:p>
          <a:p>
            <a:r>
              <a:rPr lang="en-US" sz="2400" dirty="0"/>
              <a:t>Students were asked to specify the number of hours they’ve spent in various life roles comprised of work, school, volunteering, and extra-curricular activities</a:t>
            </a:r>
          </a:p>
          <a:p>
            <a:pPr lvl="2"/>
            <a:r>
              <a:rPr lang="en-US" dirty="0"/>
              <a:t>What is the average number of hours PER WEEK you are working THIS SEMESTER?</a:t>
            </a:r>
          </a:p>
          <a:p>
            <a:pPr lvl="2"/>
            <a:r>
              <a:rPr lang="en-US" dirty="0"/>
              <a:t>How many credit hours are you enrolled in this semester? </a:t>
            </a:r>
          </a:p>
          <a:p>
            <a:pPr lvl="2"/>
            <a:r>
              <a:rPr lang="en-US" dirty="0"/>
              <a:t>What is the average number of hours PER WEEK you have spent volunteering THIS SEMESTER? </a:t>
            </a:r>
          </a:p>
          <a:p>
            <a:pPr lvl="2"/>
            <a:r>
              <a:rPr lang="en-US" dirty="0"/>
              <a:t>What is the average number of hours PER WEEK you have spent engaging in UNO-sponsored extracurricular activities THIS SEMESTER? </a:t>
            </a:r>
          </a:p>
          <a:p>
            <a:endParaRPr lang="en-US" sz="2400" dirty="0"/>
          </a:p>
          <a:p>
            <a:pPr lvl="1"/>
            <a:endParaRPr lang="en-US" dirty="0"/>
          </a:p>
          <a:p>
            <a:pPr marL="152396" indent="0">
              <a:buNone/>
            </a:pPr>
            <a:endParaRPr lang="en-US" sz="2000" dirty="0"/>
          </a:p>
        </p:txBody>
      </p:sp>
      <p:sp>
        <p:nvSpPr>
          <p:cNvPr id="4" name="Slide Number Placeholder 3">
            <a:extLst>
              <a:ext uri="{FF2B5EF4-FFF2-40B4-BE49-F238E27FC236}">
                <a16:creationId xmlns:a16="http://schemas.microsoft.com/office/drawing/2014/main" id="{F0FDBE38-0DA7-FD45-A0D9-68FBC30D0130}"/>
              </a:ext>
            </a:extLst>
          </p:cNvPr>
          <p:cNvSpPr>
            <a:spLocks noGrp="1"/>
          </p:cNvSpPr>
          <p:nvPr>
            <p:ph type="sldNum" idx="12"/>
          </p:nvPr>
        </p:nvSpPr>
        <p:spPr/>
        <p:txBody>
          <a:bodyPr/>
          <a:lstStyle/>
          <a:p>
            <a:fld id="{1AC0976D-C3D5-4C45-8D7E-D67DCEC18C8B}" type="slidenum">
              <a:rPr lang="en-US" smtClean="0"/>
              <a:t>24</a:t>
            </a:fld>
            <a:endParaRPr lang="en-US"/>
          </a:p>
        </p:txBody>
      </p:sp>
      <p:sp>
        <p:nvSpPr>
          <p:cNvPr id="5" name="Footer Placeholder 4">
            <a:extLst>
              <a:ext uri="{FF2B5EF4-FFF2-40B4-BE49-F238E27FC236}">
                <a16:creationId xmlns:a16="http://schemas.microsoft.com/office/drawing/2014/main" id="{E69D4F4D-61C8-9D4E-BE3A-DCAEC7DD645A}"/>
              </a:ext>
            </a:extLst>
          </p:cNvPr>
          <p:cNvSpPr>
            <a:spLocks noGrp="1"/>
          </p:cNvSpPr>
          <p:nvPr>
            <p:ph type="ftr" idx="11"/>
          </p:nvPr>
        </p:nvSpPr>
        <p:spPr/>
        <p:txBody>
          <a:bodyPr/>
          <a:lstStyle/>
          <a:p>
            <a:r>
              <a:rPr lang="en-US" dirty="0"/>
              <a:t>McQuade &amp; Scherer</a:t>
            </a:r>
          </a:p>
        </p:txBody>
      </p:sp>
    </p:spTree>
    <p:extLst>
      <p:ext uri="{BB962C8B-B14F-4D97-AF65-F5344CB8AC3E}">
        <p14:creationId xmlns:p14="http://schemas.microsoft.com/office/powerpoint/2010/main" val="304662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5A26-BD6E-7343-BC75-19DE021618E9}"/>
              </a:ext>
            </a:extLst>
          </p:cNvPr>
          <p:cNvSpPr>
            <a:spLocks noGrp="1"/>
          </p:cNvSpPr>
          <p:nvPr>
            <p:ph type="title"/>
          </p:nvPr>
        </p:nvSpPr>
        <p:spPr>
          <a:xfrm>
            <a:off x="609600" y="876580"/>
            <a:ext cx="10972800" cy="1143200"/>
          </a:xfrm>
        </p:spPr>
        <p:txBody>
          <a:bodyPr/>
          <a:lstStyle/>
          <a:p>
            <a:r>
              <a:rPr lang="en-US" b="1" dirty="0"/>
              <a:t>Sleep Health: Jenkins Sleep Scale </a:t>
            </a:r>
            <a:r>
              <a:rPr lang="en-US" sz="2000" b="1" dirty="0"/>
              <a:t>(Jenkins et al., 1988)</a:t>
            </a:r>
            <a:endParaRPr lang="en-US" sz="1800" b="1" dirty="0"/>
          </a:p>
        </p:txBody>
      </p:sp>
      <p:sp>
        <p:nvSpPr>
          <p:cNvPr id="3" name="Text Placeholder 2">
            <a:extLst>
              <a:ext uri="{FF2B5EF4-FFF2-40B4-BE49-F238E27FC236}">
                <a16:creationId xmlns:a16="http://schemas.microsoft.com/office/drawing/2014/main" id="{8D8DF7AC-C39B-B64F-BBD8-A6CAA16D1BA3}"/>
              </a:ext>
            </a:extLst>
          </p:cNvPr>
          <p:cNvSpPr>
            <a:spLocks noGrp="1"/>
          </p:cNvSpPr>
          <p:nvPr>
            <p:ph type="body" idx="1"/>
          </p:nvPr>
        </p:nvSpPr>
        <p:spPr>
          <a:xfrm>
            <a:off x="-1" y="1813380"/>
            <a:ext cx="9013371" cy="4542971"/>
          </a:xfrm>
        </p:spPr>
        <p:txBody>
          <a:bodyPr/>
          <a:lstStyle/>
          <a:p>
            <a:pPr marL="152396" indent="0">
              <a:buNone/>
            </a:pPr>
            <a:r>
              <a:rPr lang="en-US" sz="2400" dirty="0"/>
              <a:t>4 items</a:t>
            </a:r>
          </a:p>
          <a:p>
            <a:r>
              <a:rPr lang="en-US" sz="2400" dirty="0"/>
              <a:t>How often in the past month did you:</a:t>
            </a:r>
          </a:p>
          <a:p>
            <a:pPr lvl="2"/>
            <a:r>
              <a:rPr lang="en-US" dirty="0"/>
              <a:t>Have trouble falling asleep?</a:t>
            </a:r>
          </a:p>
          <a:p>
            <a:pPr lvl="2"/>
            <a:r>
              <a:rPr lang="en-US" dirty="0"/>
              <a:t>Wake up several times per night?</a:t>
            </a:r>
          </a:p>
          <a:p>
            <a:pPr lvl="2"/>
            <a:r>
              <a:rPr lang="en-US" dirty="0"/>
              <a:t>Have trouble staying asleep?</a:t>
            </a:r>
          </a:p>
          <a:p>
            <a:pPr lvl="2"/>
            <a:r>
              <a:rPr lang="en-US" dirty="0"/>
              <a:t>Wake up after your usual amount of sleep feeling tired or worn out?</a:t>
            </a:r>
          </a:p>
          <a:p>
            <a:endParaRPr lang="en-US" sz="2400" dirty="0"/>
          </a:p>
          <a:p>
            <a:r>
              <a:rPr lang="en-US" sz="2400" dirty="0"/>
              <a:t>Reliability: </a:t>
            </a:r>
            <a:r>
              <a:rPr lang="el-GR" sz="2400" dirty="0"/>
              <a:t>α</a:t>
            </a:r>
            <a:r>
              <a:rPr lang="en-US" sz="2400" dirty="0"/>
              <a:t> = .823</a:t>
            </a:r>
          </a:p>
          <a:p>
            <a:endParaRPr lang="en-US" sz="3600" dirty="0"/>
          </a:p>
          <a:p>
            <a:endParaRPr lang="en-US" sz="3600" dirty="0"/>
          </a:p>
          <a:p>
            <a:pPr lvl="1"/>
            <a:endParaRPr lang="en-US" sz="1600" dirty="0"/>
          </a:p>
          <a:p>
            <a:pPr lvl="1"/>
            <a:endParaRPr lang="en-US" sz="1600" dirty="0"/>
          </a:p>
        </p:txBody>
      </p:sp>
      <p:sp>
        <p:nvSpPr>
          <p:cNvPr id="4" name="Footer Placeholder 3">
            <a:extLst>
              <a:ext uri="{FF2B5EF4-FFF2-40B4-BE49-F238E27FC236}">
                <a16:creationId xmlns:a16="http://schemas.microsoft.com/office/drawing/2014/main" id="{CE103EB8-5C3E-1245-B34B-0CA28523ED16}"/>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D8D632BC-6ACD-5B40-B7FC-83BEDF9B9C09}"/>
              </a:ext>
            </a:extLst>
          </p:cNvPr>
          <p:cNvSpPr>
            <a:spLocks noGrp="1"/>
          </p:cNvSpPr>
          <p:nvPr>
            <p:ph type="sldNum" idx="12"/>
          </p:nvPr>
        </p:nvSpPr>
        <p:spPr/>
        <p:txBody>
          <a:bodyPr/>
          <a:lstStyle/>
          <a:p>
            <a:fld id="{1AC0976D-C3D5-4C45-8D7E-D67DCEC18C8B}" type="slidenum">
              <a:rPr lang="en-US" smtClean="0"/>
              <a:t>25</a:t>
            </a:fld>
            <a:endParaRPr lang="en-US"/>
          </a:p>
        </p:txBody>
      </p:sp>
      <p:sp>
        <p:nvSpPr>
          <p:cNvPr id="6" name="Rectangle 5">
            <a:extLst>
              <a:ext uri="{FF2B5EF4-FFF2-40B4-BE49-F238E27FC236}">
                <a16:creationId xmlns:a16="http://schemas.microsoft.com/office/drawing/2014/main" id="{B32A0167-FDA3-CA43-80B5-8B02C4119FE4}"/>
              </a:ext>
            </a:extLst>
          </p:cNvPr>
          <p:cNvSpPr/>
          <p:nvPr/>
        </p:nvSpPr>
        <p:spPr>
          <a:xfrm>
            <a:off x="9223828" y="2296571"/>
            <a:ext cx="2148113" cy="3277820"/>
          </a:xfrm>
          <a:prstGeom prst="rect">
            <a:avLst/>
          </a:prstGeom>
          <a:ln w="12700">
            <a:solidFill>
              <a:schemeClr val="bg1"/>
            </a:solidFill>
          </a:ln>
        </p:spPr>
        <p:txBody>
          <a:bodyPr wrap="square">
            <a:spAutoFit/>
          </a:bodyPr>
          <a:lstStyle/>
          <a:p>
            <a:pPr marL="152396" lvl="0" algn="ctr">
              <a:spcBef>
                <a:spcPts val="480"/>
              </a:spcBef>
              <a:buClr>
                <a:srgbClr val="FFFFFF"/>
              </a:buClr>
              <a:buSzPts val="1800"/>
            </a:pPr>
            <a:r>
              <a:rPr lang="en-US" sz="2400" b="1" dirty="0">
                <a:solidFill>
                  <a:srgbClr val="FFFFFF"/>
                </a:solidFill>
                <a:latin typeface="Calibri"/>
                <a:cs typeface="Calibri"/>
                <a:sym typeface="Calibri"/>
              </a:rPr>
              <a:t>Scale</a:t>
            </a:r>
          </a:p>
          <a:p>
            <a:pPr marL="152396" lvl="0">
              <a:spcBef>
                <a:spcPts val="480"/>
              </a:spcBef>
              <a:buClr>
                <a:srgbClr val="FFFFFF"/>
              </a:buClr>
              <a:buSzPts val="1800"/>
            </a:pPr>
            <a:r>
              <a:rPr lang="en-US" sz="2400" dirty="0">
                <a:solidFill>
                  <a:srgbClr val="FFFFFF"/>
                </a:solidFill>
                <a:latin typeface="Calibri"/>
                <a:cs typeface="Calibri"/>
                <a:sym typeface="Calibri"/>
              </a:rPr>
              <a:t>0=Not at all</a:t>
            </a:r>
          </a:p>
          <a:p>
            <a:pPr marL="152396" lvl="0">
              <a:spcBef>
                <a:spcPts val="480"/>
              </a:spcBef>
              <a:buClr>
                <a:srgbClr val="FFFFFF"/>
              </a:buClr>
              <a:buSzPts val="1800"/>
            </a:pPr>
            <a:r>
              <a:rPr lang="en-US" sz="2400" dirty="0">
                <a:solidFill>
                  <a:srgbClr val="FFFFFF"/>
                </a:solidFill>
                <a:latin typeface="Calibri"/>
                <a:cs typeface="Calibri"/>
                <a:sym typeface="Calibri"/>
              </a:rPr>
              <a:t>1=1-3 days</a:t>
            </a:r>
          </a:p>
          <a:p>
            <a:pPr marL="152396" lvl="0">
              <a:spcBef>
                <a:spcPts val="480"/>
              </a:spcBef>
              <a:buClr>
                <a:srgbClr val="FFFFFF"/>
              </a:buClr>
              <a:buSzPts val="1800"/>
            </a:pPr>
            <a:r>
              <a:rPr lang="en-US" sz="2400" dirty="0">
                <a:solidFill>
                  <a:srgbClr val="FFFFFF"/>
                </a:solidFill>
                <a:latin typeface="Calibri"/>
                <a:cs typeface="Calibri"/>
                <a:sym typeface="Calibri"/>
              </a:rPr>
              <a:t>2=4-7 days</a:t>
            </a:r>
          </a:p>
          <a:p>
            <a:pPr marL="152396" lvl="0">
              <a:spcBef>
                <a:spcPts val="480"/>
              </a:spcBef>
              <a:buClr>
                <a:srgbClr val="FFFFFF"/>
              </a:buClr>
              <a:buSzPts val="1800"/>
            </a:pPr>
            <a:r>
              <a:rPr lang="en-US" sz="2400" dirty="0">
                <a:solidFill>
                  <a:srgbClr val="FFFFFF"/>
                </a:solidFill>
                <a:latin typeface="Calibri"/>
                <a:cs typeface="Calibri"/>
                <a:sym typeface="Calibri"/>
              </a:rPr>
              <a:t>3=8-14 days</a:t>
            </a:r>
          </a:p>
          <a:p>
            <a:pPr marL="152396" lvl="0">
              <a:spcBef>
                <a:spcPts val="480"/>
              </a:spcBef>
              <a:buClr>
                <a:srgbClr val="FFFFFF"/>
              </a:buClr>
              <a:buSzPts val="1800"/>
            </a:pPr>
            <a:r>
              <a:rPr lang="en-US" sz="2400" dirty="0">
                <a:solidFill>
                  <a:srgbClr val="FFFFFF"/>
                </a:solidFill>
                <a:latin typeface="Calibri"/>
                <a:cs typeface="Calibri"/>
                <a:sym typeface="Calibri"/>
              </a:rPr>
              <a:t>4=15-21 days</a:t>
            </a:r>
          </a:p>
          <a:p>
            <a:pPr marL="152396" lvl="0">
              <a:spcBef>
                <a:spcPts val="480"/>
              </a:spcBef>
              <a:buClr>
                <a:srgbClr val="FFFFFF"/>
              </a:buClr>
              <a:buSzPts val="1800"/>
            </a:pPr>
            <a:r>
              <a:rPr lang="en-US" sz="2400" dirty="0">
                <a:solidFill>
                  <a:srgbClr val="FFFFFF"/>
                </a:solidFill>
                <a:latin typeface="Calibri"/>
                <a:cs typeface="Calibri"/>
                <a:sym typeface="Calibri"/>
              </a:rPr>
              <a:t>5=22-31 days</a:t>
            </a:r>
          </a:p>
          <a:p>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92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CE51-FEB6-E248-80FD-F4A90C7AECAC}"/>
              </a:ext>
            </a:extLst>
          </p:cNvPr>
          <p:cNvSpPr>
            <a:spLocks noGrp="1"/>
          </p:cNvSpPr>
          <p:nvPr>
            <p:ph type="title"/>
          </p:nvPr>
        </p:nvSpPr>
        <p:spPr>
          <a:xfrm>
            <a:off x="-81116" y="1094976"/>
            <a:ext cx="12354232" cy="1143200"/>
          </a:xfrm>
        </p:spPr>
        <p:txBody>
          <a:bodyPr/>
          <a:lstStyle/>
          <a:p>
            <a:r>
              <a:rPr lang="en-US" b="1" dirty="0"/>
              <a:t>Daytime Sleepiness: Epworth Sleepiness Scale </a:t>
            </a:r>
            <a:r>
              <a:rPr lang="en-US" sz="2000" b="1" dirty="0"/>
              <a:t>(Johns, 1991)</a:t>
            </a:r>
          </a:p>
        </p:txBody>
      </p:sp>
      <p:sp>
        <p:nvSpPr>
          <p:cNvPr id="3" name="Text Placeholder 2">
            <a:extLst>
              <a:ext uri="{FF2B5EF4-FFF2-40B4-BE49-F238E27FC236}">
                <a16:creationId xmlns:a16="http://schemas.microsoft.com/office/drawing/2014/main" id="{AF362313-74B9-8043-BBBC-7F3CEA41631F}"/>
              </a:ext>
            </a:extLst>
          </p:cNvPr>
          <p:cNvSpPr>
            <a:spLocks noGrp="1"/>
          </p:cNvSpPr>
          <p:nvPr>
            <p:ph type="body" idx="1"/>
          </p:nvPr>
        </p:nvSpPr>
        <p:spPr>
          <a:xfrm>
            <a:off x="0" y="2157866"/>
            <a:ext cx="7848603" cy="3611600"/>
          </a:xfrm>
        </p:spPr>
        <p:txBody>
          <a:bodyPr/>
          <a:lstStyle/>
          <a:p>
            <a:pPr marL="152396" indent="0">
              <a:buNone/>
            </a:pPr>
            <a:r>
              <a:rPr lang="en-US" sz="2400" dirty="0">
                <a:solidFill>
                  <a:schemeClr val="bg1"/>
                </a:solidFill>
                <a:latin typeface="Calibri" panose="020F0502020204030204" pitchFamily="34" charset="0"/>
                <a:cs typeface="Calibri" panose="020F0502020204030204" pitchFamily="34" charset="0"/>
              </a:rPr>
              <a:t>8 items</a:t>
            </a:r>
          </a:p>
          <a:p>
            <a:r>
              <a:rPr lang="en-US" sz="2400" dirty="0">
                <a:solidFill>
                  <a:schemeClr val="bg1"/>
                </a:solidFill>
                <a:latin typeface="Calibri" panose="020F0502020204030204" pitchFamily="34" charset="0"/>
                <a:cs typeface="Calibri" panose="020F0502020204030204" pitchFamily="34" charset="0"/>
              </a:rPr>
              <a:t>How likely are you to doze off or fall asleep in the following situations, in contrast to feel just tired? </a:t>
            </a:r>
          </a:p>
          <a:p>
            <a:pPr lvl="2"/>
            <a:r>
              <a:rPr lang="en-US" dirty="0">
                <a:latin typeface="Calibri" panose="020F0502020204030204" pitchFamily="34" charset="0"/>
                <a:ea typeface="Times New Roman" panose="02020603050405020304" pitchFamily="18" charset="0"/>
                <a:cs typeface="Calibri" panose="020F0502020204030204" pitchFamily="34" charset="0"/>
              </a:rPr>
              <a:t>Sitting, inactive in a public place (movie theater, meeting, lecture)</a:t>
            </a:r>
            <a:endParaRPr lang="en-US" dirty="0">
              <a:solidFill>
                <a:schemeClr val="bg1"/>
              </a:solidFill>
              <a:latin typeface="Calibri" panose="020F0502020204030204" pitchFamily="34" charset="0"/>
              <a:cs typeface="Calibri" panose="020F0502020204030204" pitchFamily="34" charset="0"/>
            </a:endParaRPr>
          </a:p>
          <a:p>
            <a:pPr lvl="2"/>
            <a:r>
              <a:rPr lang="en-US" dirty="0">
                <a:solidFill>
                  <a:schemeClr val="bg1"/>
                </a:solidFill>
                <a:latin typeface="Calibri" panose="020F0502020204030204" pitchFamily="34" charset="0"/>
                <a:cs typeface="Calibri" panose="020F0502020204030204" pitchFamily="34" charset="0"/>
              </a:rPr>
              <a:t>Sitting and reading</a:t>
            </a:r>
          </a:p>
          <a:p>
            <a:pPr lvl="2"/>
            <a:r>
              <a:rPr lang="en-US" dirty="0">
                <a:latin typeface="Calibri" panose="020F0502020204030204" pitchFamily="34" charset="0"/>
                <a:cs typeface="Calibri" panose="020F0502020204030204" pitchFamily="34" charset="0"/>
              </a:rPr>
              <a:t>Lying down to rest in the afternoon when circumstances permit </a:t>
            </a:r>
            <a:endParaRPr lang="en-US"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Reliability: </a:t>
            </a:r>
            <a:r>
              <a:rPr lang="el-GR" sz="2400" dirty="0">
                <a:solidFill>
                  <a:schemeClr val="bg1"/>
                </a:solidFill>
                <a:latin typeface="Calibri" panose="020F0502020204030204" pitchFamily="34" charset="0"/>
                <a:cs typeface="Calibri" panose="020F0502020204030204" pitchFamily="34" charset="0"/>
              </a:rPr>
              <a:t>α</a:t>
            </a:r>
            <a:r>
              <a:rPr lang="en-US" sz="2400" dirty="0">
                <a:solidFill>
                  <a:schemeClr val="bg1"/>
                </a:solidFill>
                <a:latin typeface="Calibri" panose="020F0502020204030204" pitchFamily="34" charset="0"/>
                <a:cs typeface="Calibri" panose="020F0502020204030204" pitchFamily="34" charset="0"/>
              </a:rPr>
              <a:t> = .766</a:t>
            </a:r>
          </a:p>
        </p:txBody>
      </p:sp>
      <p:sp>
        <p:nvSpPr>
          <p:cNvPr id="4" name="Footer Placeholder 3">
            <a:extLst>
              <a:ext uri="{FF2B5EF4-FFF2-40B4-BE49-F238E27FC236}">
                <a16:creationId xmlns:a16="http://schemas.microsoft.com/office/drawing/2014/main" id="{B47C248F-71DA-3F4C-9EB8-53E2E8D744E7}"/>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4DD44558-359D-FC43-973A-ADD14643A665}"/>
              </a:ext>
            </a:extLst>
          </p:cNvPr>
          <p:cNvSpPr>
            <a:spLocks noGrp="1"/>
          </p:cNvSpPr>
          <p:nvPr>
            <p:ph type="sldNum" idx="12"/>
          </p:nvPr>
        </p:nvSpPr>
        <p:spPr/>
        <p:txBody>
          <a:bodyPr/>
          <a:lstStyle/>
          <a:p>
            <a:fld id="{1AC0976D-C3D5-4C45-8D7E-D67DCEC18C8B}" type="slidenum">
              <a:rPr lang="en-US" smtClean="0"/>
              <a:t>26</a:t>
            </a:fld>
            <a:endParaRPr lang="en-US"/>
          </a:p>
        </p:txBody>
      </p:sp>
      <p:sp>
        <p:nvSpPr>
          <p:cNvPr id="6" name="Rectangle 5">
            <a:extLst>
              <a:ext uri="{FF2B5EF4-FFF2-40B4-BE49-F238E27FC236}">
                <a16:creationId xmlns:a16="http://schemas.microsoft.com/office/drawing/2014/main" id="{7A098D28-44D8-214B-A60F-30B8D06F0E6A}"/>
              </a:ext>
            </a:extLst>
          </p:cNvPr>
          <p:cNvSpPr/>
          <p:nvPr/>
        </p:nvSpPr>
        <p:spPr>
          <a:xfrm>
            <a:off x="7656283" y="2873085"/>
            <a:ext cx="4132945" cy="2500685"/>
          </a:xfrm>
          <a:prstGeom prst="rect">
            <a:avLst/>
          </a:prstGeom>
          <a:ln w="12700">
            <a:solidFill>
              <a:schemeClr val="bg1"/>
            </a:solidFill>
          </a:ln>
        </p:spPr>
        <p:txBody>
          <a:bodyPr wrap="square">
            <a:spAutoFit/>
          </a:bodyPr>
          <a:lstStyle/>
          <a:p>
            <a:pPr marL="152396" algn="ctr">
              <a:spcBef>
                <a:spcPts val="480"/>
              </a:spcBef>
              <a:buClr>
                <a:srgbClr val="FFFFFF"/>
              </a:buClr>
              <a:buSzPts val="1800"/>
            </a:pPr>
            <a:r>
              <a:rPr lang="en-US" sz="2400" b="1" dirty="0">
                <a:solidFill>
                  <a:schemeClr val="bg1"/>
                </a:solidFill>
                <a:latin typeface="Calibri" panose="020F0502020204030204" pitchFamily="34" charset="0"/>
                <a:cs typeface="Calibri" panose="020F0502020204030204" pitchFamily="34" charset="0"/>
              </a:rPr>
              <a:t>Scale</a:t>
            </a:r>
          </a:p>
          <a:p>
            <a:pPr marL="152396">
              <a:spcBef>
                <a:spcPts val="480"/>
              </a:spcBef>
              <a:buClr>
                <a:srgbClr val="FFFFFF"/>
              </a:buClr>
              <a:buSzPts val="1800"/>
            </a:pPr>
            <a:r>
              <a:rPr lang="en-US" sz="2400" dirty="0">
                <a:solidFill>
                  <a:schemeClr val="bg1"/>
                </a:solidFill>
                <a:latin typeface="Calibri" panose="020F0502020204030204" pitchFamily="34" charset="0"/>
                <a:cs typeface="Calibri" panose="020F0502020204030204" pitchFamily="34" charset="0"/>
              </a:rPr>
              <a:t>0=Would never doze</a:t>
            </a:r>
          </a:p>
          <a:p>
            <a:pPr marL="152396">
              <a:spcBef>
                <a:spcPts val="480"/>
              </a:spcBef>
              <a:buClr>
                <a:srgbClr val="FFFFFF"/>
              </a:buClr>
              <a:buSzPts val="1800"/>
            </a:pPr>
            <a:r>
              <a:rPr lang="en-US" sz="2400" dirty="0">
                <a:solidFill>
                  <a:schemeClr val="bg1"/>
                </a:solidFill>
                <a:latin typeface="Calibri" panose="020F0502020204030204" pitchFamily="34" charset="0"/>
                <a:cs typeface="Calibri" panose="020F0502020204030204" pitchFamily="34" charset="0"/>
              </a:rPr>
              <a:t>1=Slight chance of dozing 2=Moderate chance of dozing 3=High chance of dozing</a:t>
            </a:r>
          </a:p>
          <a:p>
            <a:pPr marL="152396" lvl="0">
              <a:spcBef>
                <a:spcPts val="480"/>
              </a:spcBef>
              <a:buClr>
                <a:srgbClr val="FFFFFF"/>
              </a:buClr>
              <a:buSzPts val="1800"/>
            </a:pPr>
            <a:endParaRPr lang="en-US" sz="2400" dirty="0">
              <a:solidFill>
                <a:srgbClr val="FFFFFF"/>
              </a:solidFill>
              <a:latin typeface="Calibri"/>
              <a:cs typeface="Calibri"/>
              <a:sym typeface="Calibri"/>
            </a:endParaRPr>
          </a:p>
        </p:txBody>
      </p:sp>
    </p:spTree>
    <p:extLst>
      <p:ext uri="{BB962C8B-B14F-4D97-AF65-F5344CB8AC3E}">
        <p14:creationId xmlns:p14="http://schemas.microsoft.com/office/powerpoint/2010/main" val="260619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B171-98F6-244D-919B-D1C52E6783C8}"/>
              </a:ext>
            </a:extLst>
          </p:cNvPr>
          <p:cNvSpPr>
            <a:spLocks noGrp="1"/>
          </p:cNvSpPr>
          <p:nvPr>
            <p:ph type="title"/>
          </p:nvPr>
        </p:nvSpPr>
        <p:spPr>
          <a:xfrm>
            <a:off x="0" y="1143000"/>
            <a:ext cx="12192000" cy="1143200"/>
          </a:xfrm>
        </p:spPr>
        <p:txBody>
          <a:bodyPr/>
          <a:lstStyle/>
          <a:p>
            <a:r>
              <a:rPr lang="en-US" b="1" dirty="0"/>
              <a:t>Coping Resilience: Brief Resilient Coping Scale </a:t>
            </a:r>
            <a:r>
              <a:rPr lang="en-US" sz="2000" b="1" dirty="0"/>
              <a:t>(Sinclair &amp; </a:t>
            </a:r>
            <a:r>
              <a:rPr lang="en-US" sz="2000" b="1" dirty="0" err="1"/>
              <a:t>Wallston</a:t>
            </a:r>
            <a:r>
              <a:rPr lang="en-US" sz="2000" b="1" dirty="0"/>
              <a:t>, 2004)</a:t>
            </a:r>
            <a:endParaRPr lang="en-US" b="1" dirty="0"/>
          </a:p>
        </p:txBody>
      </p:sp>
      <p:sp>
        <p:nvSpPr>
          <p:cNvPr id="3" name="Text Placeholder 2">
            <a:extLst>
              <a:ext uri="{FF2B5EF4-FFF2-40B4-BE49-F238E27FC236}">
                <a16:creationId xmlns:a16="http://schemas.microsoft.com/office/drawing/2014/main" id="{641D438B-A060-B848-883D-CD9C8C320889}"/>
              </a:ext>
            </a:extLst>
          </p:cNvPr>
          <p:cNvSpPr>
            <a:spLocks noGrp="1"/>
          </p:cNvSpPr>
          <p:nvPr>
            <p:ph type="body" idx="1"/>
          </p:nvPr>
        </p:nvSpPr>
        <p:spPr>
          <a:xfrm>
            <a:off x="0" y="2103400"/>
            <a:ext cx="7823200" cy="3611600"/>
          </a:xfrm>
        </p:spPr>
        <p:txBody>
          <a:bodyPr/>
          <a:lstStyle/>
          <a:p>
            <a:pPr marL="152396" indent="0">
              <a:buNone/>
            </a:pPr>
            <a:r>
              <a:rPr lang="en-US" sz="2400" dirty="0"/>
              <a:t>4 items</a:t>
            </a:r>
          </a:p>
          <a:p>
            <a:r>
              <a:rPr lang="en-US" sz="2400" dirty="0"/>
              <a:t>I believe that I can grow in positive ways by dealing with difficult situations</a:t>
            </a:r>
          </a:p>
          <a:p>
            <a:r>
              <a:rPr lang="en-US" sz="2400" dirty="0"/>
              <a:t>Regardless of what happens to me, I believe I can control my reaction to it </a:t>
            </a:r>
          </a:p>
          <a:p>
            <a:r>
              <a:rPr lang="en-US" sz="2400" dirty="0"/>
              <a:t>I look for creative ways to alter difficult situations</a:t>
            </a:r>
          </a:p>
          <a:p>
            <a:r>
              <a:rPr lang="en-US" sz="2400" dirty="0"/>
              <a:t>I actively look for ways to replace for losses I encounter in life </a:t>
            </a:r>
          </a:p>
          <a:p>
            <a:pPr marL="152396" indent="0">
              <a:buNone/>
            </a:pPr>
            <a:endParaRPr lang="en-US" sz="2400" dirty="0"/>
          </a:p>
          <a:p>
            <a:r>
              <a:rPr lang="en-US" sz="2400" dirty="0"/>
              <a:t>Reliability: </a:t>
            </a:r>
            <a:r>
              <a:rPr lang="el-GR" sz="2400" dirty="0"/>
              <a:t>α</a:t>
            </a:r>
            <a:r>
              <a:rPr lang="en-US" sz="2400" dirty="0"/>
              <a:t> = .80</a:t>
            </a:r>
            <a:br>
              <a:rPr lang="en-US" dirty="0"/>
            </a:br>
            <a:endParaRPr lang="en-US" dirty="0"/>
          </a:p>
          <a:p>
            <a:pPr lvl="1"/>
            <a:endParaRPr lang="en-US" dirty="0"/>
          </a:p>
          <a:p>
            <a:pPr lvl="1"/>
            <a:endParaRPr lang="en-US" dirty="0"/>
          </a:p>
          <a:p>
            <a:pPr lvl="2"/>
            <a:endParaRPr lang="en-US" dirty="0"/>
          </a:p>
        </p:txBody>
      </p:sp>
      <p:sp>
        <p:nvSpPr>
          <p:cNvPr id="4" name="Footer Placeholder 3">
            <a:extLst>
              <a:ext uri="{FF2B5EF4-FFF2-40B4-BE49-F238E27FC236}">
                <a16:creationId xmlns:a16="http://schemas.microsoft.com/office/drawing/2014/main" id="{605B61F4-B78C-1447-BE94-551C48D7F150}"/>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DFC3A371-ABAE-494B-AEE1-F447B61FC657}"/>
              </a:ext>
            </a:extLst>
          </p:cNvPr>
          <p:cNvSpPr>
            <a:spLocks noGrp="1"/>
          </p:cNvSpPr>
          <p:nvPr>
            <p:ph type="sldNum" idx="12"/>
          </p:nvPr>
        </p:nvSpPr>
        <p:spPr/>
        <p:txBody>
          <a:bodyPr/>
          <a:lstStyle/>
          <a:p>
            <a:fld id="{1AC0976D-C3D5-4C45-8D7E-D67DCEC18C8B}" type="slidenum">
              <a:rPr lang="en-US" smtClean="0"/>
              <a:t>27</a:t>
            </a:fld>
            <a:endParaRPr lang="en-US" dirty="0"/>
          </a:p>
        </p:txBody>
      </p:sp>
      <p:sp>
        <p:nvSpPr>
          <p:cNvPr id="6" name="TextBox 5">
            <a:extLst>
              <a:ext uri="{FF2B5EF4-FFF2-40B4-BE49-F238E27FC236}">
                <a16:creationId xmlns:a16="http://schemas.microsoft.com/office/drawing/2014/main" id="{B8142B31-0292-CF43-9BD4-CCA83B23A591}"/>
              </a:ext>
            </a:extLst>
          </p:cNvPr>
          <p:cNvSpPr txBox="1"/>
          <p:nvPr/>
        </p:nvSpPr>
        <p:spPr>
          <a:xfrm>
            <a:off x="7823200" y="2554050"/>
            <a:ext cx="4114800" cy="2893100"/>
          </a:xfrm>
          <a:prstGeom prst="rect">
            <a:avLst/>
          </a:prstGeom>
          <a:noFill/>
          <a:ln w="12700">
            <a:solidFill>
              <a:schemeClr val="bg1"/>
            </a:solidFill>
          </a:ln>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Scale</a:t>
            </a:r>
          </a:p>
          <a:p>
            <a:r>
              <a:rPr lang="en-US" sz="2400" dirty="0">
                <a:solidFill>
                  <a:schemeClr val="bg1"/>
                </a:solidFill>
                <a:latin typeface="Calibri" panose="020F0502020204030204" pitchFamily="34" charset="0"/>
                <a:cs typeface="Calibri" panose="020F0502020204030204" pitchFamily="34" charset="0"/>
              </a:rPr>
              <a:t>1=Does not describe me well</a:t>
            </a:r>
          </a:p>
          <a:p>
            <a:r>
              <a:rPr lang="en-US" sz="2400" dirty="0">
                <a:solidFill>
                  <a:schemeClr val="bg1"/>
                </a:solidFill>
                <a:latin typeface="Calibri" panose="020F0502020204030204" pitchFamily="34" charset="0"/>
                <a:cs typeface="Calibri" panose="020F0502020204030204" pitchFamily="34" charset="0"/>
              </a:rPr>
              <a:t>2=Describes me slightly well</a:t>
            </a:r>
          </a:p>
          <a:p>
            <a:r>
              <a:rPr lang="en-US" sz="2400" dirty="0">
                <a:solidFill>
                  <a:schemeClr val="bg1"/>
                </a:solidFill>
                <a:latin typeface="Calibri" panose="020F0502020204030204" pitchFamily="34" charset="0"/>
                <a:cs typeface="Calibri" panose="020F0502020204030204" pitchFamily="34" charset="0"/>
              </a:rPr>
              <a:t>3=Describes me moderately well</a:t>
            </a:r>
          </a:p>
          <a:p>
            <a:r>
              <a:rPr lang="en-US" sz="2400" dirty="0">
                <a:solidFill>
                  <a:schemeClr val="bg1"/>
                </a:solidFill>
                <a:latin typeface="Calibri" panose="020F0502020204030204" pitchFamily="34" charset="0"/>
                <a:cs typeface="Calibri" panose="020F0502020204030204" pitchFamily="34" charset="0"/>
              </a:rPr>
              <a:t>4=Describes me very well 5=Describes me extremely well</a:t>
            </a:r>
          </a:p>
          <a:p>
            <a:endParaRPr lang="en-US" dirty="0"/>
          </a:p>
        </p:txBody>
      </p:sp>
    </p:spTree>
    <p:extLst>
      <p:ext uri="{BB962C8B-B14F-4D97-AF65-F5344CB8AC3E}">
        <p14:creationId xmlns:p14="http://schemas.microsoft.com/office/powerpoint/2010/main" val="649313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8000" b="1" dirty="0"/>
              <a:t>Results</a:t>
            </a:r>
          </a:p>
        </p:txBody>
      </p:sp>
      <p:sp>
        <p:nvSpPr>
          <p:cNvPr id="6" name="Footer Placeholder 5">
            <a:extLst>
              <a:ext uri="{FF2B5EF4-FFF2-40B4-BE49-F238E27FC236}">
                <a16:creationId xmlns:a16="http://schemas.microsoft.com/office/drawing/2014/main" id="{E897419D-0557-FE48-8E04-10955F409FB3}"/>
              </a:ext>
            </a:extLst>
          </p:cNvPr>
          <p:cNvSpPr>
            <a:spLocks noGrp="1"/>
          </p:cNvSpPr>
          <p:nvPr>
            <p:ph type="ftr" idx="11"/>
          </p:nvPr>
        </p:nvSpPr>
        <p:spPr/>
        <p:txBody>
          <a:bodyPr/>
          <a:lstStyle/>
          <a:p>
            <a:r>
              <a:rPr lang="en-US" dirty="0"/>
              <a:t>McQuade &amp; Scherer</a:t>
            </a:r>
          </a:p>
        </p:txBody>
      </p:sp>
      <p:sp>
        <p:nvSpPr>
          <p:cNvPr id="4" name="Slide Number Placeholder 3">
            <a:extLst>
              <a:ext uri="{FF2B5EF4-FFF2-40B4-BE49-F238E27FC236}">
                <a16:creationId xmlns:a16="http://schemas.microsoft.com/office/drawing/2014/main" id="{91BFF145-D877-7049-91AF-108401DBE957}"/>
              </a:ext>
            </a:extLst>
          </p:cNvPr>
          <p:cNvSpPr>
            <a:spLocks noGrp="1"/>
          </p:cNvSpPr>
          <p:nvPr>
            <p:ph type="sldNum" idx="12"/>
          </p:nvPr>
        </p:nvSpPr>
        <p:spPr/>
        <p:txBody>
          <a:bodyPr/>
          <a:lstStyle/>
          <a:p>
            <a:fld id="{1AC0976D-C3D5-4C45-8D7E-D67DCEC18C8B}" type="slidenum">
              <a:rPr lang="en-US" smtClean="0"/>
              <a:t>28</a:t>
            </a:fld>
            <a:endParaRPr lang="en-US"/>
          </a:p>
        </p:txBody>
      </p:sp>
      <p:cxnSp>
        <p:nvCxnSpPr>
          <p:cNvPr id="5" name="Straight Connector 4">
            <a:extLst>
              <a:ext uri="{FF2B5EF4-FFF2-40B4-BE49-F238E27FC236}">
                <a16:creationId xmlns:a16="http://schemas.microsoft.com/office/drawing/2014/main" id="{26B66374-FD87-EC40-B7E2-7D077031EFD4}"/>
              </a:ext>
            </a:extLst>
          </p:cNvPr>
          <p:cNvCxnSpPr>
            <a:cxnSpLocks/>
          </p:cNvCxnSpPr>
          <p:nvPr/>
        </p:nvCxnSpPr>
        <p:spPr>
          <a:xfrm>
            <a:off x="1377951" y="4220067"/>
            <a:ext cx="2908299"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47118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55BC2C-90A7-1A4B-9FBA-5A1244435B40}"/>
              </a:ext>
            </a:extLst>
          </p:cNvPr>
          <p:cNvSpPr>
            <a:spLocks noGrp="1"/>
          </p:cNvSpPr>
          <p:nvPr>
            <p:ph type="title"/>
          </p:nvPr>
        </p:nvSpPr>
        <p:spPr/>
        <p:txBody>
          <a:bodyPr/>
          <a:lstStyle/>
          <a:p>
            <a:r>
              <a:rPr lang="en-US" b="1" dirty="0"/>
              <a:t>Analysis</a:t>
            </a:r>
          </a:p>
        </p:txBody>
      </p:sp>
      <p:sp>
        <p:nvSpPr>
          <p:cNvPr id="7" name="Text Placeholder 6">
            <a:extLst>
              <a:ext uri="{FF2B5EF4-FFF2-40B4-BE49-F238E27FC236}">
                <a16:creationId xmlns:a16="http://schemas.microsoft.com/office/drawing/2014/main" id="{CD0A8769-CE5D-DA45-9EFC-9C94141067DE}"/>
              </a:ext>
            </a:extLst>
          </p:cNvPr>
          <p:cNvSpPr>
            <a:spLocks noGrp="1"/>
          </p:cNvSpPr>
          <p:nvPr>
            <p:ph type="body" idx="1"/>
          </p:nvPr>
        </p:nvSpPr>
        <p:spPr>
          <a:xfrm>
            <a:off x="609600" y="2286200"/>
            <a:ext cx="10972800" cy="3611600"/>
          </a:xfrm>
        </p:spPr>
        <p:txBody>
          <a:bodyPr/>
          <a:lstStyle/>
          <a:p>
            <a:pPr marL="152396" indent="0">
              <a:buNone/>
            </a:pPr>
            <a:r>
              <a:rPr lang="en-US" dirty="0"/>
              <a:t>Hayes (2017) Process Macro used to preform moderated regression analysis for the study</a:t>
            </a:r>
          </a:p>
        </p:txBody>
      </p:sp>
      <p:sp>
        <p:nvSpPr>
          <p:cNvPr id="4" name="Footer Placeholder 3">
            <a:extLst>
              <a:ext uri="{FF2B5EF4-FFF2-40B4-BE49-F238E27FC236}">
                <a16:creationId xmlns:a16="http://schemas.microsoft.com/office/drawing/2014/main" id="{740F17BD-67A7-6A44-BD12-CCBD818F52E8}"/>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A06F9987-8C80-3642-9464-EBB5C6AF8DA2}"/>
              </a:ext>
            </a:extLst>
          </p:cNvPr>
          <p:cNvSpPr>
            <a:spLocks noGrp="1"/>
          </p:cNvSpPr>
          <p:nvPr>
            <p:ph type="sldNum" idx="12"/>
          </p:nvPr>
        </p:nvSpPr>
        <p:spPr/>
        <p:txBody>
          <a:bodyPr/>
          <a:lstStyle/>
          <a:p>
            <a:fld id="{1AC0976D-C3D5-4C45-8D7E-D67DCEC18C8B}" type="slidenum">
              <a:rPr lang="en-US" smtClean="0"/>
              <a:t>29</a:t>
            </a:fld>
            <a:endParaRPr lang="en-US"/>
          </a:p>
        </p:txBody>
      </p:sp>
    </p:spTree>
    <p:extLst>
      <p:ext uri="{BB962C8B-B14F-4D97-AF65-F5344CB8AC3E}">
        <p14:creationId xmlns:p14="http://schemas.microsoft.com/office/powerpoint/2010/main" val="20361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8A7696-8FB0-3947-B6FE-A996AC8A6F02}"/>
              </a:ext>
            </a:extLst>
          </p:cNvPr>
          <p:cNvSpPr>
            <a:spLocks noGrp="1"/>
          </p:cNvSpPr>
          <p:nvPr>
            <p:ph type="title"/>
          </p:nvPr>
        </p:nvSpPr>
        <p:spPr/>
        <p:txBody>
          <a:bodyPr/>
          <a:lstStyle/>
          <a:p>
            <a:r>
              <a:rPr lang="en-US" b="1" dirty="0"/>
              <a:t>Big Picture: Possible Solution</a:t>
            </a:r>
          </a:p>
        </p:txBody>
      </p:sp>
      <p:sp>
        <p:nvSpPr>
          <p:cNvPr id="3" name="Text Placeholder 2">
            <a:extLst>
              <a:ext uri="{FF2B5EF4-FFF2-40B4-BE49-F238E27FC236}">
                <a16:creationId xmlns:a16="http://schemas.microsoft.com/office/drawing/2014/main" id="{D8EA876C-5169-9740-A56C-F7203368DED5}"/>
              </a:ext>
            </a:extLst>
          </p:cNvPr>
          <p:cNvSpPr>
            <a:spLocks noGrp="1"/>
          </p:cNvSpPr>
          <p:nvPr>
            <p:ph type="body" idx="1"/>
          </p:nvPr>
        </p:nvSpPr>
        <p:spPr>
          <a:xfrm>
            <a:off x="711200" y="2171425"/>
            <a:ext cx="5384800" cy="3956800"/>
          </a:xfrm>
        </p:spPr>
        <p:txBody>
          <a:bodyPr/>
          <a:lstStyle/>
          <a:p>
            <a:pPr marL="67732" indent="0">
              <a:buNone/>
            </a:pPr>
            <a:r>
              <a:rPr lang="en-US" sz="2800" dirty="0"/>
              <a:t>Research has shown that resilience can be beneficial in decreasing these negative stress responses that are associated with the participation in several demanding roles</a:t>
            </a:r>
          </a:p>
          <a:p>
            <a:endParaRPr lang="en-US" dirty="0"/>
          </a:p>
        </p:txBody>
      </p:sp>
      <p:sp>
        <p:nvSpPr>
          <p:cNvPr id="4" name="Footer Placeholder 3">
            <a:extLst>
              <a:ext uri="{FF2B5EF4-FFF2-40B4-BE49-F238E27FC236}">
                <a16:creationId xmlns:a16="http://schemas.microsoft.com/office/drawing/2014/main" id="{BB618484-86D7-044C-8831-35DAD77F64A0}"/>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17F033F0-B5B5-034A-AB74-CD30CB9D9399}"/>
              </a:ext>
            </a:extLst>
          </p:cNvPr>
          <p:cNvSpPr>
            <a:spLocks noGrp="1"/>
          </p:cNvSpPr>
          <p:nvPr>
            <p:ph type="sldNum" idx="12"/>
          </p:nvPr>
        </p:nvSpPr>
        <p:spPr/>
        <p:txBody>
          <a:bodyPr/>
          <a:lstStyle/>
          <a:p>
            <a:fld id="{1AC0976D-C3D5-4C45-8D7E-D67DCEC18C8B}" type="slidenum">
              <a:rPr lang="en-US" smtClean="0"/>
              <a:t>3</a:t>
            </a:fld>
            <a:endParaRPr lang="en-US"/>
          </a:p>
        </p:txBody>
      </p:sp>
      <p:pic>
        <p:nvPicPr>
          <p:cNvPr id="9" name="Picture 8" descr="Shape&#10;&#10;Description automatically generated">
            <a:extLst>
              <a:ext uri="{FF2B5EF4-FFF2-40B4-BE49-F238E27FC236}">
                <a16:creationId xmlns:a16="http://schemas.microsoft.com/office/drawing/2014/main" id="{5F215925-F6E8-A44E-84C0-CBD9AE9D12AC}"/>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7256463" y="2095500"/>
            <a:ext cx="3962400" cy="3962400"/>
          </a:xfrm>
          <a:prstGeom prst="rect">
            <a:avLst/>
          </a:prstGeom>
        </p:spPr>
      </p:pic>
    </p:spTree>
    <p:extLst>
      <p:ext uri="{BB962C8B-B14F-4D97-AF65-F5344CB8AC3E}">
        <p14:creationId xmlns:p14="http://schemas.microsoft.com/office/powerpoint/2010/main" val="715809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0031C-6F0D-4B47-AECC-7C42FD97BF3F}"/>
              </a:ext>
            </a:extLst>
          </p:cNvPr>
          <p:cNvSpPr>
            <a:spLocks noGrp="1"/>
          </p:cNvSpPr>
          <p:nvPr>
            <p:ph type="title"/>
          </p:nvPr>
        </p:nvSpPr>
        <p:spPr/>
        <p:txBody>
          <a:bodyPr/>
          <a:lstStyle/>
          <a:p>
            <a:r>
              <a:rPr lang="en-US" b="1" dirty="0"/>
              <a:t>Results for Hypothesis 1:</a:t>
            </a:r>
            <a:r>
              <a:rPr lang="en-US" b="1" dirty="0">
                <a:solidFill>
                  <a:schemeClr val="bg1"/>
                </a:solidFill>
              </a:rPr>
              <a:t> Total role demands on sleep health</a:t>
            </a:r>
            <a:endParaRPr lang="en-US" b="1" dirty="0"/>
          </a:p>
        </p:txBody>
      </p:sp>
      <p:sp>
        <p:nvSpPr>
          <p:cNvPr id="3" name="Text Placeholder 2">
            <a:extLst>
              <a:ext uri="{FF2B5EF4-FFF2-40B4-BE49-F238E27FC236}">
                <a16:creationId xmlns:a16="http://schemas.microsoft.com/office/drawing/2014/main" id="{7523B382-5018-DC4B-973F-E3127526659B}"/>
              </a:ext>
            </a:extLst>
          </p:cNvPr>
          <p:cNvSpPr>
            <a:spLocks noGrp="1"/>
          </p:cNvSpPr>
          <p:nvPr>
            <p:ph type="body" idx="1"/>
          </p:nvPr>
        </p:nvSpPr>
        <p:spPr/>
        <p:txBody>
          <a:bodyPr/>
          <a:lstStyle/>
          <a:p>
            <a:r>
              <a:rPr lang="en-US" dirty="0">
                <a:solidFill>
                  <a:schemeClr val="bg1"/>
                </a:solidFill>
              </a:rPr>
              <a:t>Total role demands were negatively correlated with sleep health</a:t>
            </a:r>
            <a:r>
              <a:rPr lang="en-US" dirty="0"/>
              <a:t> </a:t>
            </a:r>
          </a:p>
          <a:p>
            <a:r>
              <a:rPr lang="en-US" i="1" dirty="0"/>
              <a:t>r</a:t>
            </a:r>
            <a:r>
              <a:rPr lang="en-US" dirty="0"/>
              <a:t>(104) = -.14, </a:t>
            </a:r>
            <a:r>
              <a:rPr lang="en-US" i="1" dirty="0"/>
              <a:t>p </a:t>
            </a:r>
            <a:r>
              <a:rPr lang="en-US" dirty="0"/>
              <a:t>&lt; .05</a:t>
            </a:r>
            <a:endParaRPr lang="en-US" i="1" dirty="0"/>
          </a:p>
        </p:txBody>
      </p:sp>
      <p:sp>
        <p:nvSpPr>
          <p:cNvPr id="4" name="Slide Number Placeholder 3">
            <a:extLst>
              <a:ext uri="{FF2B5EF4-FFF2-40B4-BE49-F238E27FC236}">
                <a16:creationId xmlns:a16="http://schemas.microsoft.com/office/drawing/2014/main" id="{7E2DA878-0B08-F645-B0FD-E8E6FF22F9F1}"/>
              </a:ext>
            </a:extLst>
          </p:cNvPr>
          <p:cNvSpPr>
            <a:spLocks noGrp="1"/>
          </p:cNvSpPr>
          <p:nvPr>
            <p:ph type="sldNum" idx="12"/>
          </p:nvPr>
        </p:nvSpPr>
        <p:spPr/>
        <p:txBody>
          <a:bodyPr/>
          <a:lstStyle/>
          <a:p>
            <a:fld id="{1AC0976D-C3D5-4C45-8D7E-D67DCEC18C8B}" type="slidenum">
              <a:rPr lang="en-US" smtClean="0"/>
              <a:t>30</a:t>
            </a:fld>
            <a:endParaRPr lang="en-US"/>
          </a:p>
        </p:txBody>
      </p:sp>
      <p:sp>
        <p:nvSpPr>
          <p:cNvPr id="5" name="Footer Placeholder 4">
            <a:extLst>
              <a:ext uri="{FF2B5EF4-FFF2-40B4-BE49-F238E27FC236}">
                <a16:creationId xmlns:a16="http://schemas.microsoft.com/office/drawing/2014/main" id="{2726B2E6-0CC2-8848-9626-A017D34CBCB7}"/>
              </a:ext>
            </a:extLst>
          </p:cNvPr>
          <p:cNvSpPr>
            <a:spLocks noGrp="1"/>
          </p:cNvSpPr>
          <p:nvPr>
            <p:ph type="ftr" idx="11"/>
          </p:nvPr>
        </p:nvSpPr>
        <p:spPr/>
        <p:txBody>
          <a:bodyPr/>
          <a:lstStyle/>
          <a:p>
            <a:r>
              <a:rPr lang="en-US" dirty="0"/>
              <a:t>McQuade &amp; Scherer</a:t>
            </a:r>
          </a:p>
        </p:txBody>
      </p:sp>
    </p:spTree>
    <p:extLst>
      <p:ext uri="{BB962C8B-B14F-4D97-AF65-F5344CB8AC3E}">
        <p14:creationId xmlns:p14="http://schemas.microsoft.com/office/powerpoint/2010/main" val="476342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51F7-7BB5-C540-8931-5D70FE5CA306}"/>
              </a:ext>
            </a:extLst>
          </p:cNvPr>
          <p:cNvSpPr>
            <a:spLocks noGrp="1"/>
          </p:cNvSpPr>
          <p:nvPr>
            <p:ph type="title"/>
          </p:nvPr>
        </p:nvSpPr>
        <p:spPr/>
        <p:txBody>
          <a:bodyPr/>
          <a:lstStyle/>
          <a:p>
            <a:r>
              <a:rPr lang="en-US" b="1" dirty="0"/>
              <a:t>Results for Hypothesis 2:</a:t>
            </a:r>
            <a:r>
              <a:rPr lang="en-US" b="1" dirty="0">
                <a:solidFill>
                  <a:schemeClr val="bg1"/>
                </a:solidFill>
              </a:rPr>
              <a:t> Total role demands on daytime sleepiness</a:t>
            </a:r>
            <a:endParaRPr lang="en-US" b="1" dirty="0"/>
          </a:p>
        </p:txBody>
      </p:sp>
      <p:sp>
        <p:nvSpPr>
          <p:cNvPr id="3" name="Text Placeholder 2">
            <a:extLst>
              <a:ext uri="{FF2B5EF4-FFF2-40B4-BE49-F238E27FC236}">
                <a16:creationId xmlns:a16="http://schemas.microsoft.com/office/drawing/2014/main" id="{FA6E059B-6304-D645-8164-45A29DDD158F}"/>
              </a:ext>
            </a:extLst>
          </p:cNvPr>
          <p:cNvSpPr>
            <a:spLocks noGrp="1"/>
          </p:cNvSpPr>
          <p:nvPr>
            <p:ph type="body" idx="1"/>
          </p:nvPr>
        </p:nvSpPr>
        <p:spPr/>
        <p:txBody>
          <a:bodyPr/>
          <a:lstStyle/>
          <a:p>
            <a:r>
              <a:rPr lang="en-US" dirty="0">
                <a:solidFill>
                  <a:schemeClr val="bg1"/>
                </a:solidFill>
              </a:rPr>
              <a:t>Total role demands were positively correlated with daytime sleepiness</a:t>
            </a:r>
          </a:p>
          <a:p>
            <a:r>
              <a:rPr lang="en-US" i="1" dirty="0">
                <a:solidFill>
                  <a:schemeClr val="bg1"/>
                </a:solidFill>
              </a:rPr>
              <a:t>r</a:t>
            </a:r>
            <a:r>
              <a:rPr lang="en-US" dirty="0">
                <a:solidFill>
                  <a:schemeClr val="bg1"/>
                </a:solidFill>
              </a:rPr>
              <a:t>(104) = .26, </a:t>
            </a:r>
            <a:r>
              <a:rPr lang="en-US" i="1" dirty="0">
                <a:solidFill>
                  <a:schemeClr val="bg1"/>
                </a:solidFill>
              </a:rPr>
              <a:t>p</a:t>
            </a:r>
            <a:r>
              <a:rPr lang="en-US" dirty="0">
                <a:solidFill>
                  <a:schemeClr val="bg1"/>
                </a:solidFill>
              </a:rPr>
              <a:t> &lt; .01</a:t>
            </a:r>
            <a:endParaRPr lang="en-US" i="1" dirty="0">
              <a:solidFill>
                <a:schemeClr val="bg1"/>
              </a:solidFill>
            </a:endParaRPr>
          </a:p>
        </p:txBody>
      </p:sp>
      <p:sp>
        <p:nvSpPr>
          <p:cNvPr id="4" name="Slide Number Placeholder 3">
            <a:extLst>
              <a:ext uri="{FF2B5EF4-FFF2-40B4-BE49-F238E27FC236}">
                <a16:creationId xmlns:a16="http://schemas.microsoft.com/office/drawing/2014/main" id="{E5E4B753-2ADC-C341-A250-A82DF24F865C}"/>
              </a:ext>
            </a:extLst>
          </p:cNvPr>
          <p:cNvSpPr>
            <a:spLocks noGrp="1"/>
          </p:cNvSpPr>
          <p:nvPr>
            <p:ph type="sldNum" idx="12"/>
          </p:nvPr>
        </p:nvSpPr>
        <p:spPr/>
        <p:txBody>
          <a:bodyPr/>
          <a:lstStyle/>
          <a:p>
            <a:fld id="{1AC0976D-C3D5-4C45-8D7E-D67DCEC18C8B}" type="slidenum">
              <a:rPr lang="en-US" smtClean="0"/>
              <a:t>31</a:t>
            </a:fld>
            <a:endParaRPr lang="en-US"/>
          </a:p>
        </p:txBody>
      </p:sp>
      <p:sp>
        <p:nvSpPr>
          <p:cNvPr id="5" name="Footer Placeholder 4">
            <a:extLst>
              <a:ext uri="{FF2B5EF4-FFF2-40B4-BE49-F238E27FC236}">
                <a16:creationId xmlns:a16="http://schemas.microsoft.com/office/drawing/2014/main" id="{E0B0ECA7-FE8D-9541-957A-CDB361B6989E}"/>
              </a:ext>
            </a:extLst>
          </p:cNvPr>
          <p:cNvSpPr>
            <a:spLocks noGrp="1"/>
          </p:cNvSpPr>
          <p:nvPr>
            <p:ph type="ftr" idx="11"/>
          </p:nvPr>
        </p:nvSpPr>
        <p:spPr/>
        <p:txBody>
          <a:bodyPr/>
          <a:lstStyle/>
          <a:p>
            <a:r>
              <a:rPr lang="en-US" dirty="0"/>
              <a:t>McQuade &amp; Scherer</a:t>
            </a:r>
          </a:p>
        </p:txBody>
      </p:sp>
    </p:spTree>
    <p:extLst>
      <p:ext uri="{BB962C8B-B14F-4D97-AF65-F5344CB8AC3E}">
        <p14:creationId xmlns:p14="http://schemas.microsoft.com/office/powerpoint/2010/main" val="2132982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459A-A47F-3E42-B199-E10CAAB31EF6}"/>
              </a:ext>
            </a:extLst>
          </p:cNvPr>
          <p:cNvSpPr>
            <a:spLocks noGrp="1"/>
          </p:cNvSpPr>
          <p:nvPr>
            <p:ph type="title"/>
          </p:nvPr>
        </p:nvSpPr>
        <p:spPr>
          <a:xfrm>
            <a:off x="609600" y="1371400"/>
            <a:ext cx="10972800" cy="1143200"/>
          </a:xfrm>
        </p:spPr>
        <p:txBody>
          <a:bodyPr/>
          <a:lstStyle/>
          <a:p>
            <a:r>
              <a:rPr lang="en-US" b="1" dirty="0"/>
              <a:t>Results for Hypothesis 3: Coping resilience on sleep health</a:t>
            </a:r>
            <a:br>
              <a:rPr lang="en-US" sz="3600" b="1" dirty="0"/>
            </a:br>
            <a:endParaRPr lang="en-US" b="1" dirty="0"/>
          </a:p>
        </p:txBody>
      </p:sp>
      <p:sp>
        <p:nvSpPr>
          <p:cNvPr id="3" name="Text Placeholder 2">
            <a:extLst>
              <a:ext uri="{FF2B5EF4-FFF2-40B4-BE49-F238E27FC236}">
                <a16:creationId xmlns:a16="http://schemas.microsoft.com/office/drawing/2014/main" id="{11E2EEA3-FE87-EF49-9B56-04CC9AFEA00C}"/>
              </a:ext>
            </a:extLst>
          </p:cNvPr>
          <p:cNvSpPr>
            <a:spLocks noGrp="1"/>
          </p:cNvSpPr>
          <p:nvPr>
            <p:ph type="body" idx="1"/>
          </p:nvPr>
        </p:nvSpPr>
        <p:spPr/>
        <p:txBody>
          <a:bodyPr/>
          <a:lstStyle/>
          <a:p>
            <a:r>
              <a:rPr lang="en-US" dirty="0"/>
              <a:t>Coping resilience was negatively correlated with sleep health</a:t>
            </a:r>
          </a:p>
          <a:p>
            <a:r>
              <a:rPr lang="en-US" i="1" dirty="0"/>
              <a:t>r</a:t>
            </a:r>
            <a:r>
              <a:rPr lang="en-US" dirty="0"/>
              <a:t>(104) = -.17, </a:t>
            </a:r>
            <a:r>
              <a:rPr lang="en-US" i="1" dirty="0"/>
              <a:t>p</a:t>
            </a:r>
            <a:r>
              <a:rPr lang="en-US" dirty="0"/>
              <a:t> &lt; .05</a:t>
            </a:r>
            <a:endParaRPr lang="en-US" i="1" dirty="0"/>
          </a:p>
          <a:p>
            <a:endParaRPr lang="en-US" dirty="0"/>
          </a:p>
        </p:txBody>
      </p:sp>
      <p:sp>
        <p:nvSpPr>
          <p:cNvPr id="4" name="Slide Number Placeholder 3">
            <a:extLst>
              <a:ext uri="{FF2B5EF4-FFF2-40B4-BE49-F238E27FC236}">
                <a16:creationId xmlns:a16="http://schemas.microsoft.com/office/drawing/2014/main" id="{FFDE8B46-B3AD-504A-B9A7-66ADA72FF04A}"/>
              </a:ext>
            </a:extLst>
          </p:cNvPr>
          <p:cNvSpPr>
            <a:spLocks noGrp="1"/>
          </p:cNvSpPr>
          <p:nvPr>
            <p:ph type="sldNum" idx="12"/>
          </p:nvPr>
        </p:nvSpPr>
        <p:spPr/>
        <p:txBody>
          <a:bodyPr/>
          <a:lstStyle/>
          <a:p>
            <a:fld id="{1AC0976D-C3D5-4C45-8D7E-D67DCEC18C8B}" type="slidenum">
              <a:rPr lang="en-US" smtClean="0"/>
              <a:t>32</a:t>
            </a:fld>
            <a:endParaRPr lang="en-US"/>
          </a:p>
        </p:txBody>
      </p:sp>
      <p:sp>
        <p:nvSpPr>
          <p:cNvPr id="5" name="Footer Placeholder 4">
            <a:extLst>
              <a:ext uri="{FF2B5EF4-FFF2-40B4-BE49-F238E27FC236}">
                <a16:creationId xmlns:a16="http://schemas.microsoft.com/office/drawing/2014/main" id="{0B8A5C83-B3D2-154F-9CA1-D85E45A2BD79}"/>
              </a:ext>
            </a:extLst>
          </p:cNvPr>
          <p:cNvSpPr>
            <a:spLocks noGrp="1"/>
          </p:cNvSpPr>
          <p:nvPr>
            <p:ph type="ftr" idx="11"/>
          </p:nvPr>
        </p:nvSpPr>
        <p:spPr/>
        <p:txBody>
          <a:bodyPr/>
          <a:lstStyle/>
          <a:p>
            <a:r>
              <a:rPr lang="en-US" dirty="0"/>
              <a:t>McQuade &amp; Scherer</a:t>
            </a:r>
          </a:p>
        </p:txBody>
      </p:sp>
    </p:spTree>
    <p:extLst>
      <p:ext uri="{BB962C8B-B14F-4D97-AF65-F5344CB8AC3E}">
        <p14:creationId xmlns:p14="http://schemas.microsoft.com/office/powerpoint/2010/main" val="4170797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D268C-2168-904C-843F-259B5FC889C3}"/>
              </a:ext>
            </a:extLst>
          </p:cNvPr>
          <p:cNvSpPr>
            <a:spLocks noGrp="1"/>
          </p:cNvSpPr>
          <p:nvPr>
            <p:ph type="title"/>
          </p:nvPr>
        </p:nvSpPr>
        <p:spPr>
          <a:xfrm>
            <a:off x="887896" y="1141249"/>
            <a:ext cx="10972800" cy="1143200"/>
          </a:xfrm>
        </p:spPr>
        <p:txBody>
          <a:bodyPr/>
          <a:lstStyle/>
          <a:p>
            <a:r>
              <a:rPr lang="en-US" b="1" dirty="0"/>
              <a:t>Results of Hypothesis 4: Coping resilience on daytime sleepiness</a:t>
            </a:r>
          </a:p>
        </p:txBody>
      </p:sp>
      <p:sp>
        <p:nvSpPr>
          <p:cNvPr id="3" name="Text Placeholder 2">
            <a:extLst>
              <a:ext uri="{FF2B5EF4-FFF2-40B4-BE49-F238E27FC236}">
                <a16:creationId xmlns:a16="http://schemas.microsoft.com/office/drawing/2014/main" id="{FD6B820A-C615-8C4E-B621-2B7125AA975D}"/>
              </a:ext>
            </a:extLst>
          </p:cNvPr>
          <p:cNvSpPr>
            <a:spLocks noGrp="1"/>
          </p:cNvSpPr>
          <p:nvPr>
            <p:ph type="body" idx="1"/>
          </p:nvPr>
        </p:nvSpPr>
        <p:spPr>
          <a:xfrm>
            <a:off x="609600" y="2456329"/>
            <a:ext cx="10972800" cy="3439720"/>
          </a:xfrm>
        </p:spPr>
        <p:txBody>
          <a:bodyPr/>
          <a:lstStyle/>
          <a:p>
            <a:r>
              <a:rPr lang="en-US" dirty="0"/>
              <a:t>Coping resilience was negatively correlated with daytime sleepiness</a:t>
            </a:r>
          </a:p>
          <a:p>
            <a:r>
              <a:rPr lang="en-US" i="1" dirty="0"/>
              <a:t>r</a:t>
            </a:r>
            <a:r>
              <a:rPr lang="en-US" dirty="0"/>
              <a:t>(104) = -.14, </a:t>
            </a:r>
            <a:r>
              <a:rPr lang="en-US" i="1" dirty="0"/>
              <a:t>p </a:t>
            </a:r>
            <a:r>
              <a:rPr lang="en-US" dirty="0"/>
              <a:t>&lt; .05</a:t>
            </a:r>
            <a:endParaRPr lang="en-US" i="1" dirty="0"/>
          </a:p>
        </p:txBody>
      </p:sp>
      <p:sp>
        <p:nvSpPr>
          <p:cNvPr id="4" name="Slide Number Placeholder 3">
            <a:extLst>
              <a:ext uri="{FF2B5EF4-FFF2-40B4-BE49-F238E27FC236}">
                <a16:creationId xmlns:a16="http://schemas.microsoft.com/office/drawing/2014/main" id="{E45D59F2-06D1-8E41-A59E-7907609D9285}"/>
              </a:ext>
            </a:extLst>
          </p:cNvPr>
          <p:cNvSpPr>
            <a:spLocks noGrp="1"/>
          </p:cNvSpPr>
          <p:nvPr>
            <p:ph type="sldNum" idx="12"/>
          </p:nvPr>
        </p:nvSpPr>
        <p:spPr/>
        <p:txBody>
          <a:bodyPr/>
          <a:lstStyle/>
          <a:p>
            <a:fld id="{1AC0976D-C3D5-4C45-8D7E-D67DCEC18C8B}" type="slidenum">
              <a:rPr lang="en-US" smtClean="0"/>
              <a:t>33</a:t>
            </a:fld>
            <a:endParaRPr lang="en-US"/>
          </a:p>
        </p:txBody>
      </p:sp>
      <p:sp>
        <p:nvSpPr>
          <p:cNvPr id="5" name="Footer Placeholder 4">
            <a:extLst>
              <a:ext uri="{FF2B5EF4-FFF2-40B4-BE49-F238E27FC236}">
                <a16:creationId xmlns:a16="http://schemas.microsoft.com/office/drawing/2014/main" id="{FE2E6305-A148-6840-A404-A66BFFE7C7B0}"/>
              </a:ext>
            </a:extLst>
          </p:cNvPr>
          <p:cNvSpPr>
            <a:spLocks noGrp="1"/>
          </p:cNvSpPr>
          <p:nvPr>
            <p:ph type="ftr" idx="11"/>
          </p:nvPr>
        </p:nvSpPr>
        <p:spPr/>
        <p:txBody>
          <a:bodyPr/>
          <a:lstStyle/>
          <a:p>
            <a:r>
              <a:rPr lang="en-US" dirty="0"/>
              <a:t>McQuade &amp; Scherer</a:t>
            </a:r>
          </a:p>
        </p:txBody>
      </p:sp>
    </p:spTree>
    <p:extLst>
      <p:ext uri="{BB962C8B-B14F-4D97-AF65-F5344CB8AC3E}">
        <p14:creationId xmlns:p14="http://schemas.microsoft.com/office/powerpoint/2010/main" val="1901792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07CC-B0F8-7F49-88BD-C35C3AE971B2}"/>
              </a:ext>
            </a:extLst>
          </p:cNvPr>
          <p:cNvSpPr>
            <a:spLocks noGrp="1"/>
          </p:cNvSpPr>
          <p:nvPr>
            <p:ph type="title"/>
          </p:nvPr>
        </p:nvSpPr>
        <p:spPr>
          <a:xfrm>
            <a:off x="0" y="1132115"/>
            <a:ext cx="12192000" cy="1465942"/>
          </a:xfrm>
        </p:spPr>
        <p:txBody>
          <a:bodyPr/>
          <a:lstStyle/>
          <a:p>
            <a:r>
              <a:rPr lang="en-US" b="1" dirty="0"/>
              <a:t>Results of Hypothesis 5: Coping resilience moderating the effect of total role demands on sleep health</a:t>
            </a:r>
          </a:p>
        </p:txBody>
      </p:sp>
      <p:sp>
        <p:nvSpPr>
          <p:cNvPr id="3" name="Text Placeholder 2">
            <a:extLst>
              <a:ext uri="{FF2B5EF4-FFF2-40B4-BE49-F238E27FC236}">
                <a16:creationId xmlns:a16="http://schemas.microsoft.com/office/drawing/2014/main" id="{0617CE4A-547C-FD48-8BD2-D8EC562742EF}"/>
              </a:ext>
            </a:extLst>
          </p:cNvPr>
          <p:cNvSpPr>
            <a:spLocks noGrp="1"/>
          </p:cNvSpPr>
          <p:nvPr>
            <p:ph type="body" idx="1"/>
          </p:nvPr>
        </p:nvSpPr>
        <p:spPr>
          <a:xfrm>
            <a:off x="609600" y="2958352"/>
            <a:ext cx="10972800" cy="3167847"/>
          </a:xfrm>
        </p:spPr>
        <p:txBody>
          <a:bodyPr/>
          <a:lstStyle/>
          <a:p>
            <a:r>
              <a:rPr lang="en-US" dirty="0"/>
              <a:t>Hypothesis was not supported</a:t>
            </a:r>
          </a:p>
        </p:txBody>
      </p:sp>
      <p:sp>
        <p:nvSpPr>
          <p:cNvPr id="4" name="Footer Placeholder 3">
            <a:extLst>
              <a:ext uri="{FF2B5EF4-FFF2-40B4-BE49-F238E27FC236}">
                <a16:creationId xmlns:a16="http://schemas.microsoft.com/office/drawing/2014/main" id="{F6611F7D-2192-CC48-997D-3B87EB218A12}"/>
              </a:ext>
            </a:extLst>
          </p:cNvPr>
          <p:cNvSpPr>
            <a:spLocks noGrp="1"/>
          </p:cNvSpPr>
          <p:nvPr>
            <p:ph type="ftr" idx="11"/>
          </p:nvPr>
        </p:nvSpPr>
        <p:spPr/>
        <p:txBody>
          <a:bodyPr/>
          <a:lstStyle/>
          <a:p>
            <a:r>
              <a:rPr lang="en-US"/>
              <a:t>McQuade &amp; Scherer</a:t>
            </a:r>
            <a:endParaRPr lang="en-US" dirty="0"/>
          </a:p>
        </p:txBody>
      </p:sp>
      <p:sp>
        <p:nvSpPr>
          <p:cNvPr id="5" name="Slide Number Placeholder 4">
            <a:extLst>
              <a:ext uri="{FF2B5EF4-FFF2-40B4-BE49-F238E27FC236}">
                <a16:creationId xmlns:a16="http://schemas.microsoft.com/office/drawing/2014/main" id="{2A6F58DB-33AD-AF41-9ECE-9D50A31A2A69}"/>
              </a:ext>
            </a:extLst>
          </p:cNvPr>
          <p:cNvSpPr>
            <a:spLocks noGrp="1"/>
          </p:cNvSpPr>
          <p:nvPr>
            <p:ph type="sldNum" idx="12"/>
          </p:nvPr>
        </p:nvSpPr>
        <p:spPr/>
        <p:txBody>
          <a:bodyPr/>
          <a:lstStyle/>
          <a:p>
            <a:fld id="{1AC0976D-C3D5-4C45-8D7E-D67DCEC18C8B}" type="slidenum">
              <a:rPr lang="en-US" smtClean="0"/>
              <a:t>34</a:t>
            </a:fld>
            <a:endParaRPr lang="en-US"/>
          </a:p>
        </p:txBody>
      </p:sp>
    </p:spTree>
    <p:extLst>
      <p:ext uri="{BB962C8B-B14F-4D97-AF65-F5344CB8AC3E}">
        <p14:creationId xmlns:p14="http://schemas.microsoft.com/office/powerpoint/2010/main" val="3189555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FEB0F-6931-AC46-9933-45AC1E1E91AC}"/>
              </a:ext>
            </a:extLst>
          </p:cNvPr>
          <p:cNvSpPr>
            <a:spLocks noGrp="1"/>
          </p:cNvSpPr>
          <p:nvPr>
            <p:ph type="title"/>
          </p:nvPr>
        </p:nvSpPr>
        <p:spPr>
          <a:xfrm>
            <a:off x="14514" y="1351679"/>
            <a:ext cx="12162971" cy="1143200"/>
          </a:xfrm>
        </p:spPr>
        <p:txBody>
          <a:bodyPr/>
          <a:lstStyle/>
          <a:p>
            <a:r>
              <a:rPr lang="en-US" b="1" dirty="0"/>
              <a:t>Results of Hypothesis 6: Coping resilience moderating the effect of total role demands on daytime sleepiness</a:t>
            </a:r>
          </a:p>
        </p:txBody>
      </p:sp>
      <p:sp>
        <p:nvSpPr>
          <p:cNvPr id="3" name="Text Placeholder 2">
            <a:extLst>
              <a:ext uri="{FF2B5EF4-FFF2-40B4-BE49-F238E27FC236}">
                <a16:creationId xmlns:a16="http://schemas.microsoft.com/office/drawing/2014/main" id="{612743FA-6481-854E-BB58-DEA9B72718C1}"/>
              </a:ext>
            </a:extLst>
          </p:cNvPr>
          <p:cNvSpPr>
            <a:spLocks noGrp="1"/>
          </p:cNvSpPr>
          <p:nvPr>
            <p:ph type="body" idx="1"/>
          </p:nvPr>
        </p:nvSpPr>
        <p:spPr>
          <a:xfrm>
            <a:off x="609600" y="2761269"/>
            <a:ext cx="10972800" cy="3203706"/>
          </a:xfrm>
        </p:spPr>
        <p:txBody>
          <a:bodyPr/>
          <a:lstStyle/>
          <a:p>
            <a:r>
              <a:rPr lang="en-US" dirty="0"/>
              <a:t>Hypothesis was supported</a:t>
            </a:r>
          </a:p>
          <a:p>
            <a:r>
              <a:rPr lang="en-US" dirty="0"/>
              <a:t>Coping resilience moderated the harmful effects of role demands on daytime sleepiness</a:t>
            </a:r>
          </a:p>
          <a:p>
            <a:r>
              <a:rPr lang="en-US" dirty="0"/>
              <a:t>Those higher in coping resilience did not show an increase in daytime sleepiness as role demands increased</a:t>
            </a:r>
          </a:p>
          <a:p>
            <a:r>
              <a:rPr lang="en-US" dirty="0"/>
              <a:t>Those lower in coping resilience demonstrated increased daytime sleepiness as role demands increased</a:t>
            </a:r>
          </a:p>
        </p:txBody>
      </p:sp>
      <p:sp>
        <p:nvSpPr>
          <p:cNvPr id="4" name="Footer Placeholder 3">
            <a:extLst>
              <a:ext uri="{FF2B5EF4-FFF2-40B4-BE49-F238E27FC236}">
                <a16:creationId xmlns:a16="http://schemas.microsoft.com/office/drawing/2014/main" id="{19DC1E6C-D3F6-D247-870A-E3C47CAB7832}"/>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DC2C8E14-1D84-FE4D-AA97-5130D3EDD2D2}"/>
              </a:ext>
            </a:extLst>
          </p:cNvPr>
          <p:cNvSpPr>
            <a:spLocks noGrp="1"/>
          </p:cNvSpPr>
          <p:nvPr>
            <p:ph type="sldNum" idx="12"/>
          </p:nvPr>
        </p:nvSpPr>
        <p:spPr/>
        <p:txBody>
          <a:bodyPr/>
          <a:lstStyle/>
          <a:p>
            <a:fld id="{1AC0976D-C3D5-4C45-8D7E-D67DCEC18C8B}" type="slidenum">
              <a:rPr lang="en-US" smtClean="0"/>
              <a:t>35</a:t>
            </a:fld>
            <a:endParaRPr lang="en-US"/>
          </a:p>
        </p:txBody>
      </p:sp>
    </p:spTree>
    <p:extLst>
      <p:ext uri="{BB962C8B-B14F-4D97-AF65-F5344CB8AC3E}">
        <p14:creationId xmlns:p14="http://schemas.microsoft.com/office/powerpoint/2010/main" val="3911839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86461D-C6FF-D948-8E7C-41F6D39125A3}"/>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8BCB6E05-D0A9-3E4D-A66A-0A975F072A3B}"/>
              </a:ext>
            </a:extLst>
          </p:cNvPr>
          <p:cNvSpPr>
            <a:spLocks noGrp="1"/>
          </p:cNvSpPr>
          <p:nvPr>
            <p:ph type="sldNum" idx="12"/>
          </p:nvPr>
        </p:nvSpPr>
        <p:spPr/>
        <p:txBody>
          <a:bodyPr/>
          <a:lstStyle/>
          <a:p>
            <a:fld id="{1AC0976D-C3D5-4C45-8D7E-D67DCEC18C8B}" type="slidenum">
              <a:rPr lang="en-US" smtClean="0"/>
              <a:t>36</a:t>
            </a:fld>
            <a:endParaRPr lang="en-US"/>
          </a:p>
        </p:txBody>
      </p:sp>
      <p:pic>
        <p:nvPicPr>
          <p:cNvPr id="8" name="Picture 7" descr="A screenshot of a cell phone&#10;&#10;Description automatically generated">
            <a:extLst>
              <a:ext uri="{FF2B5EF4-FFF2-40B4-BE49-F238E27FC236}">
                <a16:creationId xmlns:a16="http://schemas.microsoft.com/office/drawing/2014/main" id="{828CBAD7-E4DE-FF45-A6DB-4A31F4707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01" y="1104446"/>
            <a:ext cx="10736797" cy="5100411"/>
          </a:xfrm>
          <a:prstGeom prst="rect">
            <a:avLst/>
          </a:prstGeom>
        </p:spPr>
      </p:pic>
    </p:spTree>
    <p:extLst>
      <p:ext uri="{BB962C8B-B14F-4D97-AF65-F5344CB8AC3E}">
        <p14:creationId xmlns:p14="http://schemas.microsoft.com/office/powerpoint/2010/main" val="503180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51938"/>
            <a:ext cx="10363200" cy="1362000"/>
          </a:xfrm>
        </p:spPr>
        <p:txBody>
          <a:bodyPr/>
          <a:lstStyle/>
          <a:p>
            <a:r>
              <a:rPr lang="en-US" sz="8000" b="1" dirty="0"/>
              <a:t>Discussion</a:t>
            </a:r>
          </a:p>
        </p:txBody>
      </p:sp>
      <p:sp>
        <p:nvSpPr>
          <p:cNvPr id="5" name="Footer Placeholder 4">
            <a:extLst>
              <a:ext uri="{FF2B5EF4-FFF2-40B4-BE49-F238E27FC236}">
                <a16:creationId xmlns:a16="http://schemas.microsoft.com/office/drawing/2014/main" id="{EB427116-E021-184A-8149-47DA60A1BB67}"/>
              </a:ext>
            </a:extLst>
          </p:cNvPr>
          <p:cNvSpPr>
            <a:spLocks noGrp="1"/>
          </p:cNvSpPr>
          <p:nvPr>
            <p:ph type="ftr" idx="11"/>
          </p:nvPr>
        </p:nvSpPr>
        <p:spPr/>
        <p:txBody>
          <a:bodyPr/>
          <a:lstStyle/>
          <a:p>
            <a:r>
              <a:rPr lang="en-US" dirty="0"/>
              <a:t>McQuade &amp; Scherer</a:t>
            </a:r>
          </a:p>
        </p:txBody>
      </p:sp>
      <p:sp>
        <p:nvSpPr>
          <p:cNvPr id="4" name="Slide Number Placeholder 3">
            <a:extLst>
              <a:ext uri="{FF2B5EF4-FFF2-40B4-BE49-F238E27FC236}">
                <a16:creationId xmlns:a16="http://schemas.microsoft.com/office/drawing/2014/main" id="{020CB710-6715-994E-86E1-AF1440D2E8B9}"/>
              </a:ext>
            </a:extLst>
          </p:cNvPr>
          <p:cNvSpPr>
            <a:spLocks noGrp="1"/>
          </p:cNvSpPr>
          <p:nvPr>
            <p:ph type="sldNum" idx="12"/>
          </p:nvPr>
        </p:nvSpPr>
        <p:spPr/>
        <p:txBody>
          <a:bodyPr/>
          <a:lstStyle/>
          <a:p>
            <a:fld id="{1AC0976D-C3D5-4C45-8D7E-D67DCEC18C8B}" type="slidenum">
              <a:rPr lang="en-US" smtClean="0"/>
              <a:t>37</a:t>
            </a:fld>
            <a:endParaRPr lang="en-US"/>
          </a:p>
        </p:txBody>
      </p:sp>
      <p:cxnSp>
        <p:nvCxnSpPr>
          <p:cNvPr id="6" name="Straight Connector 5">
            <a:extLst>
              <a:ext uri="{FF2B5EF4-FFF2-40B4-BE49-F238E27FC236}">
                <a16:creationId xmlns:a16="http://schemas.microsoft.com/office/drawing/2014/main" id="{698B95E6-5FE8-4A4F-ACC6-E69B3BC5E41C}"/>
              </a:ext>
            </a:extLst>
          </p:cNvPr>
          <p:cNvCxnSpPr>
            <a:cxnSpLocks/>
          </p:cNvCxnSpPr>
          <p:nvPr/>
        </p:nvCxnSpPr>
        <p:spPr>
          <a:xfrm>
            <a:off x="1028171" y="4326000"/>
            <a:ext cx="4415366"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42787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A124-1E9E-0241-B44A-45D3DAE44DC3}"/>
              </a:ext>
            </a:extLst>
          </p:cNvPr>
          <p:cNvSpPr>
            <a:spLocks noGrp="1"/>
          </p:cNvSpPr>
          <p:nvPr>
            <p:ph type="title"/>
          </p:nvPr>
        </p:nvSpPr>
        <p:spPr/>
        <p:txBody>
          <a:bodyPr/>
          <a:lstStyle/>
          <a:p>
            <a:r>
              <a:rPr lang="en-US" b="1" dirty="0"/>
              <a:t>Summary of Results</a:t>
            </a:r>
          </a:p>
        </p:txBody>
      </p:sp>
      <p:sp>
        <p:nvSpPr>
          <p:cNvPr id="3" name="Text Placeholder 2">
            <a:extLst>
              <a:ext uri="{FF2B5EF4-FFF2-40B4-BE49-F238E27FC236}">
                <a16:creationId xmlns:a16="http://schemas.microsoft.com/office/drawing/2014/main" id="{0FE7992C-60DE-B144-AA55-36705D0085DC}"/>
              </a:ext>
            </a:extLst>
          </p:cNvPr>
          <p:cNvSpPr>
            <a:spLocks noGrp="1"/>
          </p:cNvSpPr>
          <p:nvPr>
            <p:ph type="body" idx="1"/>
          </p:nvPr>
        </p:nvSpPr>
        <p:spPr/>
        <p:txBody>
          <a:bodyPr/>
          <a:lstStyle/>
          <a:p>
            <a:r>
              <a:rPr lang="en-US" dirty="0"/>
              <a:t>As predicted, as student total role demands increased, daytime sleepiness increased and sleep health decreased</a:t>
            </a:r>
          </a:p>
          <a:p>
            <a:r>
              <a:rPr lang="en-US" dirty="0"/>
              <a:t>Coping resilience served as a protective factor in decreasing the negative effect of total role demands on sleepiness</a:t>
            </a:r>
          </a:p>
          <a:p>
            <a:r>
              <a:rPr lang="en-US" dirty="0"/>
              <a:t>Coping resilience did </a:t>
            </a:r>
            <a:r>
              <a:rPr lang="en-US" u="sng" dirty="0"/>
              <a:t>not</a:t>
            </a:r>
            <a:r>
              <a:rPr lang="en-US" dirty="0"/>
              <a:t> protect working students from the harmful effects of total role demands on sleep health</a:t>
            </a:r>
          </a:p>
        </p:txBody>
      </p:sp>
      <p:sp>
        <p:nvSpPr>
          <p:cNvPr id="4" name="Footer Placeholder 3">
            <a:extLst>
              <a:ext uri="{FF2B5EF4-FFF2-40B4-BE49-F238E27FC236}">
                <a16:creationId xmlns:a16="http://schemas.microsoft.com/office/drawing/2014/main" id="{25611846-7F90-D840-A737-298BB27B0AFB}"/>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E2B7B156-AE73-8549-B9DA-E8620B1F6970}"/>
              </a:ext>
            </a:extLst>
          </p:cNvPr>
          <p:cNvSpPr>
            <a:spLocks noGrp="1"/>
          </p:cNvSpPr>
          <p:nvPr>
            <p:ph type="sldNum" idx="12"/>
          </p:nvPr>
        </p:nvSpPr>
        <p:spPr/>
        <p:txBody>
          <a:bodyPr/>
          <a:lstStyle/>
          <a:p>
            <a:fld id="{1AC0976D-C3D5-4C45-8D7E-D67DCEC18C8B}" type="slidenum">
              <a:rPr lang="en-US" smtClean="0"/>
              <a:t>38</a:t>
            </a:fld>
            <a:endParaRPr lang="en-US"/>
          </a:p>
        </p:txBody>
      </p:sp>
    </p:spTree>
    <p:extLst>
      <p:ext uri="{BB962C8B-B14F-4D97-AF65-F5344CB8AC3E}">
        <p14:creationId xmlns:p14="http://schemas.microsoft.com/office/powerpoint/2010/main" val="2437179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DD55-5F8F-2749-90FB-0ABDD0C6113F}"/>
              </a:ext>
            </a:extLst>
          </p:cNvPr>
          <p:cNvSpPr>
            <a:spLocks noGrp="1"/>
          </p:cNvSpPr>
          <p:nvPr>
            <p:ph type="title"/>
          </p:nvPr>
        </p:nvSpPr>
        <p:spPr>
          <a:xfrm>
            <a:off x="609600" y="687485"/>
            <a:ext cx="10972800" cy="1143200"/>
          </a:xfrm>
        </p:spPr>
        <p:txBody>
          <a:bodyPr/>
          <a:lstStyle/>
          <a:p>
            <a:r>
              <a:rPr lang="en-US" b="1" dirty="0"/>
              <a:t>Implications</a:t>
            </a:r>
          </a:p>
        </p:txBody>
      </p:sp>
      <p:sp>
        <p:nvSpPr>
          <p:cNvPr id="3" name="Text Placeholder 2">
            <a:extLst>
              <a:ext uri="{FF2B5EF4-FFF2-40B4-BE49-F238E27FC236}">
                <a16:creationId xmlns:a16="http://schemas.microsoft.com/office/drawing/2014/main" id="{82E791C1-C828-8C45-A242-8239971BFBF4}"/>
              </a:ext>
            </a:extLst>
          </p:cNvPr>
          <p:cNvSpPr>
            <a:spLocks noGrp="1"/>
          </p:cNvSpPr>
          <p:nvPr>
            <p:ph type="body" idx="1"/>
          </p:nvPr>
        </p:nvSpPr>
        <p:spPr>
          <a:xfrm>
            <a:off x="609600" y="1628974"/>
            <a:ext cx="11163300" cy="4727377"/>
          </a:xfrm>
        </p:spPr>
        <p:txBody>
          <a:bodyPr/>
          <a:lstStyle/>
          <a:p>
            <a:r>
              <a:rPr lang="en-US" dirty="0"/>
              <a:t>Given that sleep is critical for physical and emotional health, universities should help students reduce their total role demands </a:t>
            </a:r>
          </a:p>
          <a:p>
            <a:pPr lvl="1"/>
            <a:r>
              <a:rPr lang="en-US" dirty="0"/>
              <a:t>Explore and reduce role demands through compassionate advising</a:t>
            </a:r>
          </a:p>
          <a:p>
            <a:pPr lvl="1"/>
            <a:r>
              <a:rPr lang="en-US" dirty="0"/>
              <a:t>Reduce employment hours worked by securing additional scholarships and other financial support mechanisms</a:t>
            </a:r>
          </a:p>
          <a:p>
            <a:r>
              <a:rPr lang="en-US" dirty="0"/>
              <a:t>Researchers should identify other protective factors besides coping resilience that help students manage their demands when total role reduction is unrealistic</a:t>
            </a:r>
          </a:p>
          <a:p>
            <a:pPr marL="761981" lvl="1" indent="0">
              <a:buNone/>
            </a:pPr>
            <a:endParaRPr lang="en-US" dirty="0"/>
          </a:p>
          <a:p>
            <a:pPr lvl="1"/>
            <a:endParaRPr lang="en-US" dirty="0"/>
          </a:p>
        </p:txBody>
      </p:sp>
      <p:sp>
        <p:nvSpPr>
          <p:cNvPr id="4" name="Footer Placeholder 3">
            <a:extLst>
              <a:ext uri="{FF2B5EF4-FFF2-40B4-BE49-F238E27FC236}">
                <a16:creationId xmlns:a16="http://schemas.microsoft.com/office/drawing/2014/main" id="{3A3D3A9B-FCAA-8540-9D6E-E049EDD68BA3}"/>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B42821B2-466E-734F-94DB-9C685F5E56EC}"/>
              </a:ext>
            </a:extLst>
          </p:cNvPr>
          <p:cNvSpPr>
            <a:spLocks noGrp="1"/>
          </p:cNvSpPr>
          <p:nvPr>
            <p:ph type="sldNum" idx="12"/>
          </p:nvPr>
        </p:nvSpPr>
        <p:spPr/>
        <p:txBody>
          <a:bodyPr/>
          <a:lstStyle/>
          <a:p>
            <a:fld id="{1AC0976D-C3D5-4C45-8D7E-D67DCEC18C8B}" type="slidenum">
              <a:rPr lang="en-US" smtClean="0"/>
              <a:t>39</a:t>
            </a:fld>
            <a:endParaRPr lang="en-US"/>
          </a:p>
        </p:txBody>
      </p:sp>
    </p:spTree>
    <p:extLst>
      <p:ext uri="{BB962C8B-B14F-4D97-AF65-F5344CB8AC3E}">
        <p14:creationId xmlns:p14="http://schemas.microsoft.com/office/powerpoint/2010/main" val="139445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76" y="497702"/>
            <a:ext cx="11032524" cy="1325563"/>
          </a:xfrm>
        </p:spPr>
        <p:txBody>
          <a:bodyPr>
            <a:normAutofit/>
          </a:bodyPr>
          <a:lstStyle/>
          <a:p>
            <a:br>
              <a:rPr lang="en-US" sz="3600" b="1" dirty="0"/>
            </a:br>
            <a:r>
              <a:rPr lang="en-US" b="1" dirty="0"/>
              <a:t>Big Picture: Purpose of Study</a:t>
            </a:r>
          </a:p>
        </p:txBody>
      </p:sp>
      <p:sp>
        <p:nvSpPr>
          <p:cNvPr id="3" name="Content Placeholder 2"/>
          <p:cNvSpPr>
            <a:spLocks noGrp="1"/>
          </p:cNvSpPr>
          <p:nvPr>
            <p:ph type="body" idx="1"/>
          </p:nvPr>
        </p:nvSpPr>
        <p:spPr>
          <a:xfrm>
            <a:off x="321276" y="1823265"/>
            <a:ext cx="7060920" cy="4351338"/>
          </a:xfrm>
        </p:spPr>
        <p:txBody>
          <a:bodyPr/>
          <a:lstStyle/>
          <a:p>
            <a:pPr marL="152396" indent="0">
              <a:buNone/>
            </a:pPr>
            <a:r>
              <a:rPr lang="en-US" dirty="0"/>
              <a:t>To help working college students consider not only how the various roles they are participating in may be affecting their sleep health and daytime sleepiness, but to also demonstrate how coping resilience may be able to moderate these negative stress responses that may be associated with total role demands</a:t>
            </a:r>
          </a:p>
          <a:p>
            <a:pPr marL="152396" indent="0">
              <a:buNone/>
            </a:pPr>
            <a:br>
              <a:rPr lang="en-US" sz="2000" dirty="0"/>
            </a:br>
            <a:endParaRPr lang="en-US" sz="2000" dirty="0"/>
          </a:p>
          <a:p>
            <a:pPr fontAlgn="base"/>
            <a:endParaRPr lang="en-US" sz="2000" dirty="0"/>
          </a:p>
          <a:p>
            <a:pPr fontAlgn="base"/>
            <a:endParaRPr lang="en-US" sz="2000" dirty="0"/>
          </a:p>
          <a:p>
            <a:pPr marL="152396" indent="0">
              <a:buNone/>
            </a:pPr>
            <a:endParaRPr lang="en-US" dirty="0"/>
          </a:p>
        </p:txBody>
      </p:sp>
      <p:sp>
        <p:nvSpPr>
          <p:cNvPr id="4" name="Slide Number Placeholder 3">
            <a:extLst>
              <a:ext uri="{FF2B5EF4-FFF2-40B4-BE49-F238E27FC236}">
                <a16:creationId xmlns:a16="http://schemas.microsoft.com/office/drawing/2014/main" id="{861CFD89-7906-4349-A752-EBB7690E66C4}"/>
              </a:ext>
            </a:extLst>
          </p:cNvPr>
          <p:cNvSpPr>
            <a:spLocks noGrp="1"/>
          </p:cNvSpPr>
          <p:nvPr>
            <p:ph type="sldNum" idx="12"/>
          </p:nvPr>
        </p:nvSpPr>
        <p:spPr/>
        <p:txBody>
          <a:bodyPr/>
          <a:lstStyle/>
          <a:p>
            <a:fld id="{1AC0976D-C3D5-4C45-8D7E-D67DCEC18C8B}" type="slidenum">
              <a:rPr lang="en-US" smtClean="0"/>
              <a:t>4</a:t>
            </a:fld>
            <a:endParaRPr lang="en-US"/>
          </a:p>
        </p:txBody>
      </p:sp>
      <p:sp>
        <p:nvSpPr>
          <p:cNvPr id="5" name="Footer Placeholder 4">
            <a:extLst>
              <a:ext uri="{FF2B5EF4-FFF2-40B4-BE49-F238E27FC236}">
                <a16:creationId xmlns:a16="http://schemas.microsoft.com/office/drawing/2014/main" id="{0AD1D571-22D6-9240-863E-AE3A212CE2CE}"/>
              </a:ext>
            </a:extLst>
          </p:cNvPr>
          <p:cNvSpPr>
            <a:spLocks noGrp="1"/>
          </p:cNvSpPr>
          <p:nvPr>
            <p:ph type="ftr" idx="11"/>
          </p:nvPr>
        </p:nvSpPr>
        <p:spPr/>
        <p:txBody>
          <a:bodyPr/>
          <a:lstStyle/>
          <a:p>
            <a:r>
              <a:rPr lang="en-US" dirty="0"/>
              <a:t>McQuade &amp; Scherer</a:t>
            </a:r>
          </a:p>
        </p:txBody>
      </p:sp>
      <p:pic>
        <p:nvPicPr>
          <p:cNvPr id="7" name="Picture 6">
            <a:extLst>
              <a:ext uri="{FF2B5EF4-FFF2-40B4-BE49-F238E27FC236}">
                <a16:creationId xmlns:a16="http://schemas.microsoft.com/office/drawing/2014/main" id="{14BC6EC7-A34A-0A47-B9F9-EA8A9378723C}"/>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7639407" y="2005013"/>
            <a:ext cx="4231317" cy="4038600"/>
          </a:xfrm>
          <a:prstGeom prst="rect">
            <a:avLst/>
          </a:prstGeom>
        </p:spPr>
      </p:pic>
    </p:spTree>
    <p:extLst>
      <p:ext uri="{BB962C8B-B14F-4D97-AF65-F5344CB8AC3E}">
        <p14:creationId xmlns:p14="http://schemas.microsoft.com/office/powerpoint/2010/main" val="2612694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2EB1-4965-7E4F-BB0E-92F8C6818EBF}"/>
              </a:ext>
            </a:extLst>
          </p:cNvPr>
          <p:cNvSpPr>
            <a:spLocks noGrp="1"/>
          </p:cNvSpPr>
          <p:nvPr>
            <p:ph type="title"/>
          </p:nvPr>
        </p:nvSpPr>
        <p:spPr/>
        <p:txBody>
          <a:bodyPr/>
          <a:lstStyle/>
          <a:p>
            <a:r>
              <a:rPr lang="en-US" b="1" dirty="0"/>
              <a:t>Limitation 1: Cross-Sectional Study</a:t>
            </a:r>
          </a:p>
        </p:txBody>
      </p:sp>
      <p:sp>
        <p:nvSpPr>
          <p:cNvPr id="3" name="Text Placeholder 2">
            <a:extLst>
              <a:ext uri="{FF2B5EF4-FFF2-40B4-BE49-F238E27FC236}">
                <a16:creationId xmlns:a16="http://schemas.microsoft.com/office/drawing/2014/main" id="{ABD81DC2-837E-E14C-9661-6CD8C05D506A}"/>
              </a:ext>
            </a:extLst>
          </p:cNvPr>
          <p:cNvSpPr>
            <a:spLocks noGrp="1"/>
          </p:cNvSpPr>
          <p:nvPr>
            <p:ph type="body" idx="1"/>
          </p:nvPr>
        </p:nvSpPr>
        <p:spPr/>
        <p:txBody>
          <a:bodyPr/>
          <a:lstStyle/>
          <a:p>
            <a:r>
              <a:rPr lang="en-US" dirty="0"/>
              <a:t>All data was gathered at the same point in time</a:t>
            </a:r>
          </a:p>
          <a:p>
            <a:r>
              <a:rPr lang="en-US" dirty="0"/>
              <a:t>Need to look at this same model over time to confirm causality</a:t>
            </a:r>
          </a:p>
        </p:txBody>
      </p:sp>
      <p:sp>
        <p:nvSpPr>
          <p:cNvPr id="4" name="Footer Placeholder 3">
            <a:extLst>
              <a:ext uri="{FF2B5EF4-FFF2-40B4-BE49-F238E27FC236}">
                <a16:creationId xmlns:a16="http://schemas.microsoft.com/office/drawing/2014/main" id="{2AB925C7-1477-5846-8680-3FCFE9399360}"/>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6A377E6D-2FC0-A347-9396-A172C7311708}"/>
              </a:ext>
            </a:extLst>
          </p:cNvPr>
          <p:cNvSpPr>
            <a:spLocks noGrp="1"/>
          </p:cNvSpPr>
          <p:nvPr>
            <p:ph type="sldNum" idx="12"/>
          </p:nvPr>
        </p:nvSpPr>
        <p:spPr/>
        <p:txBody>
          <a:bodyPr/>
          <a:lstStyle/>
          <a:p>
            <a:fld id="{1AC0976D-C3D5-4C45-8D7E-D67DCEC18C8B}" type="slidenum">
              <a:rPr lang="en-US" smtClean="0"/>
              <a:t>40</a:t>
            </a:fld>
            <a:endParaRPr lang="en-US"/>
          </a:p>
        </p:txBody>
      </p:sp>
    </p:spTree>
    <p:extLst>
      <p:ext uri="{BB962C8B-B14F-4D97-AF65-F5344CB8AC3E}">
        <p14:creationId xmlns:p14="http://schemas.microsoft.com/office/powerpoint/2010/main" val="1941404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7864-5F3F-2340-BF6D-C4E5A38C3C9B}"/>
              </a:ext>
            </a:extLst>
          </p:cNvPr>
          <p:cNvSpPr>
            <a:spLocks noGrp="1"/>
          </p:cNvSpPr>
          <p:nvPr>
            <p:ph type="title"/>
          </p:nvPr>
        </p:nvSpPr>
        <p:spPr>
          <a:xfrm>
            <a:off x="-63910" y="1141249"/>
            <a:ext cx="12319819" cy="1143200"/>
          </a:xfrm>
        </p:spPr>
        <p:txBody>
          <a:bodyPr/>
          <a:lstStyle/>
          <a:p>
            <a:r>
              <a:rPr lang="en-US" b="1" dirty="0"/>
              <a:t>Limitation 2: Lack of Diversity in the College Sample </a:t>
            </a:r>
          </a:p>
        </p:txBody>
      </p:sp>
      <p:sp>
        <p:nvSpPr>
          <p:cNvPr id="3" name="Text Placeholder 2">
            <a:extLst>
              <a:ext uri="{FF2B5EF4-FFF2-40B4-BE49-F238E27FC236}">
                <a16:creationId xmlns:a16="http://schemas.microsoft.com/office/drawing/2014/main" id="{A2BE9E6E-8D00-4E44-BE95-FC37BE3A2C91}"/>
              </a:ext>
            </a:extLst>
          </p:cNvPr>
          <p:cNvSpPr>
            <a:spLocks noGrp="1"/>
          </p:cNvSpPr>
          <p:nvPr>
            <p:ph type="body" idx="1"/>
          </p:nvPr>
        </p:nvSpPr>
        <p:spPr/>
        <p:txBody>
          <a:bodyPr/>
          <a:lstStyle/>
          <a:p>
            <a:r>
              <a:rPr lang="en-US" dirty="0"/>
              <a:t>Most students were white, at sophomore level, and were psychology majors</a:t>
            </a:r>
          </a:p>
          <a:p>
            <a:r>
              <a:rPr lang="en-US" dirty="0"/>
              <a:t>It would be interesting to look at greater diversity of ethnicity, age, socioeconomic status, etc.</a:t>
            </a:r>
          </a:p>
          <a:p>
            <a:endParaRPr lang="en-US" dirty="0"/>
          </a:p>
        </p:txBody>
      </p:sp>
      <p:sp>
        <p:nvSpPr>
          <p:cNvPr id="4" name="Footer Placeholder 3">
            <a:extLst>
              <a:ext uri="{FF2B5EF4-FFF2-40B4-BE49-F238E27FC236}">
                <a16:creationId xmlns:a16="http://schemas.microsoft.com/office/drawing/2014/main" id="{2757D8A6-2C8B-7E4C-96C4-88B2C3A0FEA6}"/>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99E75656-A428-D145-9E3B-286BED9581F7}"/>
              </a:ext>
            </a:extLst>
          </p:cNvPr>
          <p:cNvSpPr>
            <a:spLocks noGrp="1"/>
          </p:cNvSpPr>
          <p:nvPr>
            <p:ph type="sldNum" idx="12"/>
          </p:nvPr>
        </p:nvSpPr>
        <p:spPr/>
        <p:txBody>
          <a:bodyPr/>
          <a:lstStyle/>
          <a:p>
            <a:fld id="{1AC0976D-C3D5-4C45-8D7E-D67DCEC18C8B}" type="slidenum">
              <a:rPr lang="en-US" smtClean="0"/>
              <a:t>41</a:t>
            </a:fld>
            <a:endParaRPr lang="en-US"/>
          </a:p>
        </p:txBody>
      </p:sp>
    </p:spTree>
    <p:extLst>
      <p:ext uri="{BB962C8B-B14F-4D97-AF65-F5344CB8AC3E}">
        <p14:creationId xmlns:p14="http://schemas.microsoft.com/office/powerpoint/2010/main" val="126372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A63F-BF8E-2E47-A93A-E7E29CDB3A49}"/>
              </a:ext>
            </a:extLst>
          </p:cNvPr>
          <p:cNvSpPr>
            <a:spLocks noGrp="1"/>
          </p:cNvSpPr>
          <p:nvPr>
            <p:ph type="title"/>
          </p:nvPr>
        </p:nvSpPr>
        <p:spPr>
          <a:xfrm>
            <a:off x="378542" y="1141249"/>
            <a:ext cx="11434916" cy="1143200"/>
          </a:xfrm>
        </p:spPr>
        <p:txBody>
          <a:bodyPr/>
          <a:lstStyle/>
          <a:p>
            <a:r>
              <a:rPr lang="en-US" b="1" dirty="0"/>
              <a:t>Limitation 3: Over Reliance on Self-Report Data </a:t>
            </a:r>
          </a:p>
        </p:txBody>
      </p:sp>
      <p:sp>
        <p:nvSpPr>
          <p:cNvPr id="3" name="Text Placeholder 2">
            <a:extLst>
              <a:ext uri="{FF2B5EF4-FFF2-40B4-BE49-F238E27FC236}">
                <a16:creationId xmlns:a16="http://schemas.microsoft.com/office/drawing/2014/main" id="{30B0ACE8-24F6-1845-A050-AADD24FDD65C}"/>
              </a:ext>
            </a:extLst>
          </p:cNvPr>
          <p:cNvSpPr>
            <a:spLocks noGrp="1"/>
          </p:cNvSpPr>
          <p:nvPr>
            <p:ph type="body" idx="1"/>
          </p:nvPr>
        </p:nvSpPr>
        <p:spPr/>
        <p:txBody>
          <a:bodyPr/>
          <a:lstStyle/>
          <a:p>
            <a:r>
              <a:rPr lang="en-US" dirty="0"/>
              <a:t>Self-reports were aimed at beliefs and attitudes</a:t>
            </a:r>
          </a:p>
          <a:p>
            <a:r>
              <a:rPr lang="en-US" dirty="0"/>
              <a:t>Future research could look at other variables such as burnout to utilize physiological measures like the Galvanic Skin Response </a:t>
            </a:r>
          </a:p>
        </p:txBody>
      </p:sp>
      <p:sp>
        <p:nvSpPr>
          <p:cNvPr id="4" name="Footer Placeholder 3">
            <a:extLst>
              <a:ext uri="{FF2B5EF4-FFF2-40B4-BE49-F238E27FC236}">
                <a16:creationId xmlns:a16="http://schemas.microsoft.com/office/drawing/2014/main" id="{B6598C3F-202C-974B-A774-F6974CC60C85}"/>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DC616838-5297-144A-AA00-BBAD6DA7FCC7}"/>
              </a:ext>
            </a:extLst>
          </p:cNvPr>
          <p:cNvSpPr>
            <a:spLocks noGrp="1"/>
          </p:cNvSpPr>
          <p:nvPr>
            <p:ph type="sldNum" idx="12"/>
          </p:nvPr>
        </p:nvSpPr>
        <p:spPr/>
        <p:txBody>
          <a:bodyPr/>
          <a:lstStyle/>
          <a:p>
            <a:fld id="{1AC0976D-C3D5-4C45-8D7E-D67DCEC18C8B}" type="slidenum">
              <a:rPr lang="en-US" smtClean="0"/>
              <a:t>42</a:t>
            </a:fld>
            <a:endParaRPr lang="en-US"/>
          </a:p>
        </p:txBody>
      </p:sp>
    </p:spTree>
    <p:extLst>
      <p:ext uri="{BB962C8B-B14F-4D97-AF65-F5344CB8AC3E}">
        <p14:creationId xmlns:p14="http://schemas.microsoft.com/office/powerpoint/2010/main" val="3662894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D171-C42F-604B-BB17-997B89FBE6D6}"/>
              </a:ext>
            </a:extLst>
          </p:cNvPr>
          <p:cNvSpPr>
            <a:spLocks noGrp="1"/>
          </p:cNvSpPr>
          <p:nvPr>
            <p:ph type="title"/>
          </p:nvPr>
        </p:nvSpPr>
        <p:spPr>
          <a:xfrm>
            <a:off x="0" y="1141249"/>
            <a:ext cx="12167419" cy="1143200"/>
          </a:xfrm>
        </p:spPr>
        <p:txBody>
          <a:bodyPr/>
          <a:lstStyle/>
          <a:p>
            <a:r>
              <a:rPr lang="en-US" b="1" dirty="0"/>
              <a:t>Future Direction 1: Further Exploration of Measures</a:t>
            </a:r>
          </a:p>
        </p:txBody>
      </p:sp>
      <p:sp>
        <p:nvSpPr>
          <p:cNvPr id="3" name="Text Placeholder 2">
            <a:extLst>
              <a:ext uri="{FF2B5EF4-FFF2-40B4-BE49-F238E27FC236}">
                <a16:creationId xmlns:a16="http://schemas.microsoft.com/office/drawing/2014/main" id="{909544C3-C8C0-494C-A02C-CE140F52AB60}"/>
              </a:ext>
            </a:extLst>
          </p:cNvPr>
          <p:cNvSpPr>
            <a:spLocks noGrp="1"/>
          </p:cNvSpPr>
          <p:nvPr>
            <p:ph type="body" idx="1"/>
          </p:nvPr>
        </p:nvSpPr>
        <p:spPr/>
        <p:txBody>
          <a:bodyPr/>
          <a:lstStyle/>
          <a:p>
            <a:r>
              <a:rPr lang="en-US" dirty="0"/>
              <a:t>Explore the conditions under which working college students are helped more by coping resilience vs. general resilience </a:t>
            </a:r>
          </a:p>
          <a:p>
            <a:r>
              <a:rPr lang="en-US" dirty="0"/>
              <a:t>Explore situations in which positive psychological interventions such as the ones we used here help with daytime sleepiness or sleep quality</a:t>
            </a:r>
          </a:p>
          <a:p>
            <a:endParaRPr lang="en-US" dirty="0"/>
          </a:p>
        </p:txBody>
      </p:sp>
      <p:sp>
        <p:nvSpPr>
          <p:cNvPr id="4" name="Footer Placeholder 3">
            <a:extLst>
              <a:ext uri="{FF2B5EF4-FFF2-40B4-BE49-F238E27FC236}">
                <a16:creationId xmlns:a16="http://schemas.microsoft.com/office/drawing/2014/main" id="{29D189D6-0872-8B45-AF2C-3872DA890E63}"/>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73E9E420-7695-AD40-9AFF-B02AD59783B1}"/>
              </a:ext>
            </a:extLst>
          </p:cNvPr>
          <p:cNvSpPr>
            <a:spLocks noGrp="1"/>
          </p:cNvSpPr>
          <p:nvPr>
            <p:ph type="sldNum" idx="12"/>
          </p:nvPr>
        </p:nvSpPr>
        <p:spPr/>
        <p:txBody>
          <a:bodyPr/>
          <a:lstStyle/>
          <a:p>
            <a:fld id="{1AC0976D-C3D5-4C45-8D7E-D67DCEC18C8B}" type="slidenum">
              <a:rPr lang="en-US" smtClean="0"/>
              <a:t>43</a:t>
            </a:fld>
            <a:endParaRPr lang="en-US"/>
          </a:p>
        </p:txBody>
      </p:sp>
    </p:spTree>
    <p:extLst>
      <p:ext uri="{BB962C8B-B14F-4D97-AF65-F5344CB8AC3E}">
        <p14:creationId xmlns:p14="http://schemas.microsoft.com/office/powerpoint/2010/main" val="873319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6D9F9-5C31-F14C-B19B-9C18FCC2B9A7}"/>
              </a:ext>
            </a:extLst>
          </p:cNvPr>
          <p:cNvSpPr>
            <a:spLocks noGrp="1"/>
          </p:cNvSpPr>
          <p:nvPr>
            <p:ph type="title"/>
          </p:nvPr>
        </p:nvSpPr>
        <p:spPr>
          <a:xfrm>
            <a:off x="0" y="1141249"/>
            <a:ext cx="12192000" cy="1143200"/>
          </a:xfrm>
        </p:spPr>
        <p:txBody>
          <a:bodyPr/>
          <a:lstStyle/>
          <a:p>
            <a:r>
              <a:rPr lang="en-US" b="1" dirty="0"/>
              <a:t>Future Direction 2: Social Companionship and Relationships</a:t>
            </a:r>
          </a:p>
        </p:txBody>
      </p:sp>
      <p:sp>
        <p:nvSpPr>
          <p:cNvPr id="3" name="Text Placeholder 2">
            <a:extLst>
              <a:ext uri="{FF2B5EF4-FFF2-40B4-BE49-F238E27FC236}">
                <a16:creationId xmlns:a16="http://schemas.microsoft.com/office/drawing/2014/main" id="{A55EB2BC-CC3C-054F-AE92-EAF0CE2629A8}"/>
              </a:ext>
            </a:extLst>
          </p:cNvPr>
          <p:cNvSpPr>
            <a:spLocks noGrp="1"/>
          </p:cNvSpPr>
          <p:nvPr>
            <p:ph type="body" idx="1"/>
          </p:nvPr>
        </p:nvSpPr>
        <p:spPr/>
        <p:txBody>
          <a:bodyPr/>
          <a:lstStyle/>
          <a:p>
            <a:r>
              <a:rPr lang="en-US" dirty="0"/>
              <a:t>Further exploration into how social companionship and relationships make a difference in reducing stress levels</a:t>
            </a:r>
          </a:p>
          <a:p>
            <a:r>
              <a:rPr lang="en-US" dirty="0"/>
              <a:t>Would this moderate or lower the negative effects of total role demands like coping resilience does?</a:t>
            </a:r>
          </a:p>
        </p:txBody>
      </p:sp>
      <p:sp>
        <p:nvSpPr>
          <p:cNvPr id="4" name="Footer Placeholder 3">
            <a:extLst>
              <a:ext uri="{FF2B5EF4-FFF2-40B4-BE49-F238E27FC236}">
                <a16:creationId xmlns:a16="http://schemas.microsoft.com/office/drawing/2014/main" id="{A6121CC3-07DD-5C4F-AA6E-18615FDB59A2}"/>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E242B4E3-CAF9-0343-941A-3E4FBB71DA60}"/>
              </a:ext>
            </a:extLst>
          </p:cNvPr>
          <p:cNvSpPr>
            <a:spLocks noGrp="1"/>
          </p:cNvSpPr>
          <p:nvPr>
            <p:ph type="sldNum" idx="12"/>
          </p:nvPr>
        </p:nvSpPr>
        <p:spPr/>
        <p:txBody>
          <a:bodyPr/>
          <a:lstStyle/>
          <a:p>
            <a:fld id="{1AC0976D-C3D5-4C45-8D7E-D67DCEC18C8B}" type="slidenum">
              <a:rPr lang="en-US" smtClean="0"/>
              <a:t>44</a:t>
            </a:fld>
            <a:endParaRPr lang="en-US"/>
          </a:p>
        </p:txBody>
      </p:sp>
    </p:spTree>
    <p:extLst>
      <p:ext uri="{BB962C8B-B14F-4D97-AF65-F5344CB8AC3E}">
        <p14:creationId xmlns:p14="http://schemas.microsoft.com/office/powerpoint/2010/main" val="3664860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5F33E-1E42-3748-8A0E-8E1CD5B68469}"/>
              </a:ext>
            </a:extLst>
          </p:cNvPr>
          <p:cNvSpPr>
            <a:spLocks noGrp="1"/>
          </p:cNvSpPr>
          <p:nvPr>
            <p:ph type="title"/>
          </p:nvPr>
        </p:nvSpPr>
        <p:spPr/>
        <p:txBody>
          <a:bodyPr/>
          <a:lstStyle/>
          <a:p>
            <a:r>
              <a:rPr lang="en-US" b="1" dirty="0"/>
              <a:t>Future Direction 3: Recovery</a:t>
            </a:r>
          </a:p>
        </p:txBody>
      </p:sp>
      <p:sp>
        <p:nvSpPr>
          <p:cNvPr id="3" name="Text Placeholder 2">
            <a:extLst>
              <a:ext uri="{FF2B5EF4-FFF2-40B4-BE49-F238E27FC236}">
                <a16:creationId xmlns:a16="http://schemas.microsoft.com/office/drawing/2014/main" id="{35582CAD-225F-964F-9D87-DD841C5BBD08}"/>
              </a:ext>
            </a:extLst>
          </p:cNvPr>
          <p:cNvSpPr>
            <a:spLocks noGrp="1"/>
          </p:cNvSpPr>
          <p:nvPr>
            <p:ph type="body" idx="1"/>
          </p:nvPr>
        </p:nvSpPr>
        <p:spPr>
          <a:xfrm>
            <a:off x="609600" y="2103400"/>
            <a:ext cx="10972800" cy="3611600"/>
          </a:xfrm>
        </p:spPr>
        <p:txBody>
          <a:bodyPr/>
          <a:lstStyle/>
          <a:p>
            <a:r>
              <a:rPr lang="en-US" dirty="0"/>
              <a:t>Investigation into whether there is enough recovery time for those with numerous roles</a:t>
            </a:r>
          </a:p>
          <a:p>
            <a:r>
              <a:rPr lang="en-US" dirty="0"/>
              <a:t>Recovery = no demands; specifically, job-related demands (</a:t>
            </a:r>
            <a:r>
              <a:rPr lang="en-US" dirty="0" err="1"/>
              <a:t>Meijman</a:t>
            </a:r>
            <a:r>
              <a:rPr lang="en-US" dirty="0"/>
              <a:t> &amp; Mulder, 1998)</a:t>
            </a:r>
          </a:p>
          <a:p>
            <a:pPr lvl="1"/>
            <a:r>
              <a:rPr lang="en-US" dirty="0"/>
              <a:t>Provides resources such as feelings of control, motivation, or energy (</a:t>
            </a:r>
            <a:r>
              <a:rPr lang="en-US" dirty="0" err="1"/>
              <a:t>Hobfoll</a:t>
            </a:r>
            <a:r>
              <a:rPr lang="en-US" dirty="0"/>
              <a:t>, 1998)</a:t>
            </a:r>
          </a:p>
          <a:p>
            <a:pPr lvl="1"/>
            <a:r>
              <a:rPr lang="en-US" dirty="0"/>
              <a:t>Rest breaks, weekends, vacations, evenings</a:t>
            </a:r>
          </a:p>
          <a:p>
            <a:pPr lvl="1"/>
            <a:endParaRPr lang="en-US" dirty="0"/>
          </a:p>
        </p:txBody>
      </p:sp>
      <p:sp>
        <p:nvSpPr>
          <p:cNvPr id="4" name="Footer Placeholder 3">
            <a:extLst>
              <a:ext uri="{FF2B5EF4-FFF2-40B4-BE49-F238E27FC236}">
                <a16:creationId xmlns:a16="http://schemas.microsoft.com/office/drawing/2014/main" id="{926ADC70-B0D7-744E-BDA9-9720DDB1DABC}"/>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04B2862B-F631-BF4B-9DE2-41BFBF7A68B1}"/>
              </a:ext>
            </a:extLst>
          </p:cNvPr>
          <p:cNvSpPr>
            <a:spLocks noGrp="1"/>
          </p:cNvSpPr>
          <p:nvPr>
            <p:ph type="sldNum" idx="12"/>
          </p:nvPr>
        </p:nvSpPr>
        <p:spPr/>
        <p:txBody>
          <a:bodyPr/>
          <a:lstStyle/>
          <a:p>
            <a:fld id="{1AC0976D-C3D5-4C45-8D7E-D67DCEC18C8B}" type="slidenum">
              <a:rPr lang="en-US" smtClean="0"/>
              <a:t>45</a:t>
            </a:fld>
            <a:endParaRPr lang="en-US"/>
          </a:p>
        </p:txBody>
      </p:sp>
    </p:spTree>
    <p:extLst>
      <p:ext uri="{BB962C8B-B14F-4D97-AF65-F5344CB8AC3E}">
        <p14:creationId xmlns:p14="http://schemas.microsoft.com/office/powerpoint/2010/main" val="2570436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68" y="365125"/>
            <a:ext cx="10773032" cy="6023318"/>
          </a:xfrm>
        </p:spPr>
        <p:txBody>
          <a:bodyPr/>
          <a:lstStyle/>
          <a:p>
            <a:r>
              <a:rPr lang="en-US" b="1" dirty="0"/>
              <a:t>Thank You to Dr. Lisa Scherer and My Colleagues on Her Research Team</a:t>
            </a:r>
            <a:br>
              <a:rPr lang="en-US" b="1" dirty="0"/>
            </a:br>
            <a:br>
              <a:rPr lang="en-US" b="1" dirty="0"/>
            </a:br>
            <a:r>
              <a:rPr lang="en-US" b="1" dirty="0"/>
              <a:t>Questions?  </a:t>
            </a:r>
          </a:p>
        </p:txBody>
      </p:sp>
      <p:sp>
        <p:nvSpPr>
          <p:cNvPr id="3" name="Slide Number Placeholder 2">
            <a:extLst>
              <a:ext uri="{FF2B5EF4-FFF2-40B4-BE49-F238E27FC236}">
                <a16:creationId xmlns:a16="http://schemas.microsoft.com/office/drawing/2014/main" id="{1913FB7C-B474-444A-9842-679906518859}"/>
              </a:ext>
            </a:extLst>
          </p:cNvPr>
          <p:cNvSpPr>
            <a:spLocks noGrp="1"/>
          </p:cNvSpPr>
          <p:nvPr>
            <p:ph type="sldNum" idx="12"/>
          </p:nvPr>
        </p:nvSpPr>
        <p:spPr/>
        <p:txBody>
          <a:bodyPr/>
          <a:lstStyle/>
          <a:p>
            <a:fld id="{1AC0976D-C3D5-4C45-8D7E-D67DCEC18C8B}" type="slidenum">
              <a:rPr lang="en-US" smtClean="0"/>
              <a:t>46</a:t>
            </a:fld>
            <a:endParaRPr lang="en-US"/>
          </a:p>
        </p:txBody>
      </p:sp>
      <p:sp>
        <p:nvSpPr>
          <p:cNvPr id="4" name="Footer Placeholder 3">
            <a:extLst>
              <a:ext uri="{FF2B5EF4-FFF2-40B4-BE49-F238E27FC236}">
                <a16:creationId xmlns:a16="http://schemas.microsoft.com/office/drawing/2014/main" id="{3121F1DC-C0CB-5540-847C-6F144A78D4EA}"/>
              </a:ext>
            </a:extLst>
          </p:cNvPr>
          <p:cNvSpPr>
            <a:spLocks noGrp="1"/>
          </p:cNvSpPr>
          <p:nvPr>
            <p:ph type="ftr" idx="11"/>
          </p:nvPr>
        </p:nvSpPr>
        <p:spPr/>
        <p:txBody>
          <a:bodyPr/>
          <a:lstStyle/>
          <a:p>
            <a:r>
              <a:rPr lang="en-US" dirty="0"/>
              <a:t>McQuade &amp; Scherer</a:t>
            </a:r>
          </a:p>
        </p:txBody>
      </p:sp>
    </p:spTree>
    <p:extLst>
      <p:ext uri="{BB962C8B-B14F-4D97-AF65-F5344CB8AC3E}">
        <p14:creationId xmlns:p14="http://schemas.microsoft.com/office/powerpoint/2010/main" val="2546836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5E25-EC09-EF46-83B3-3F9078B7D350}"/>
              </a:ext>
            </a:extLst>
          </p:cNvPr>
          <p:cNvSpPr>
            <a:spLocks noGrp="1"/>
          </p:cNvSpPr>
          <p:nvPr>
            <p:ph type="title"/>
          </p:nvPr>
        </p:nvSpPr>
        <p:spPr/>
        <p:txBody>
          <a:bodyPr/>
          <a:lstStyle/>
          <a:p>
            <a:r>
              <a:rPr lang="en-US" b="1" dirty="0"/>
              <a:t>Key References</a:t>
            </a:r>
          </a:p>
        </p:txBody>
      </p:sp>
      <p:sp>
        <p:nvSpPr>
          <p:cNvPr id="3" name="Text Placeholder 2">
            <a:extLst>
              <a:ext uri="{FF2B5EF4-FFF2-40B4-BE49-F238E27FC236}">
                <a16:creationId xmlns:a16="http://schemas.microsoft.com/office/drawing/2014/main" id="{85552928-36A1-CA49-8239-08EF0D045D05}"/>
              </a:ext>
            </a:extLst>
          </p:cNvPr>
          <p:cNvSpPr>
            <a:spLocks noGrp="1"/>
          </p:cNvSpPr>
          <p:nvPr>
            <p:ph type="body" idx="1"/>
          </p:nvPr>
        </p:nvSpPr>
        <p:spPr>
          <a:xfrm>
            <a:off x="609600" y="2019362"/>
            <a:ext cx="10972800" cy="4194114"/>
          </a:xfrm>
        </p:spPr>
        <p:txBody>
          <a:bodyPr/>
          <a:lstStyle/>
          <a:p>
            <a:pPr marL="0" indent="0">
              <a:buNone/>
            </a:pPr>
            <a:r>
              <a:rPr lang="en-US" sz="1400" dirty="0"/>
              <a:t>Bakker, A. B., Demerouti, E., Taris, T., Schaufeli, W.B. and </a:t>
            </a:r>
            <a:r>
              <a:rPr lang="en-US" sz="1400" dirty="0" err="1"/>
              <a:t>Schreurs</a:t>
            </a:r>
            <a:r>
              <a:rPr lang="en-US" sz="1400" dirty="0"/>
              <a:t>, P. (2003) A multi-group analysis of the Job Demands-Resources model in four home care organizations. </a:t>
            </a:r>
            <a:r>
              <a:rPr lang="en-US" sz="1400" i="1" dirty="0"/>
              <a:t>International Journal of Stress Management</a:t>
            </a:r>
            <a:r>
              <a:rPr lang="en-US" sz="1400" dirty="0"/>
              <a:t>, </a:t>
            </a:r>
            <a:r>
              <a:rPr lang="en-US" sz="1400" i="1" dirty="0"/>
              <a:t>10</a:t>
            </a:r>
            <a:r>
              <a:rPr lang="en-US" sz="1400" dirty="0"/>
              <a:t>, 16-38. </a:t>
            </a:r>
          </a:p>
          <a:p>
            <a:pPr marL="0" indent="0">
              <a:buNone/>
            </a:pPr>
            <a:r>
              <a:rPr lang="en-US" sz="1400" dirty="0" err="1"/>
              <a:t>Dundes</a:t>
            </a:r>
            <a:r>
              <a:rPr lang="en-US" sz="1400" dirty="0"/>
              <a:t>, L., &amp; Marx, J. (2006). Balancing work and academics in college: why do students working 10 to 19 hours per week excel? </a:t>
            </a:r>
            <a:r>
              <a:rPr lang="en-US" sz="1400" i="1" dirty="0"/>
              <a:t>Journal of College Student Retention: Research, Theory &amp; Practice</a:t>
            </a:r>
            <a:r>
              <a:rPr lang="en-US" sz="1400" dirty="0"/>
              <a:t>, </a:t>
            </a:r>
            <a:r>
              <a:rPr lang="en-US" sz="1400" i="1" dirty="0"/>
              <a:t>8</a:t>
            </a:r>
            <a:r>
              <a:rPr lang="en-US" sz="1400" dirty="0"/>
              <a:t>(1), </a:t>
            </a:r>
            <a:r>
              <a:rPr lang="en-US" sz="1400" dirty="0">
                <a:solidFill>
                  <a:schemeClr val="bg1"/>
                </a:solidFill>
              </a:rPr>
              <a:t>107–120. </a:t>
            </a:r>
            <a:r>
              <a:rPr lang="en-US" sz="1400" dirty="0">
                <a:solidFill>
                  <a:schemeClr val="bg1"/>
                </a:solidFill>
                <a:hlinkClick r:id="rId2">
                  <a:extLst>
                    <a:ext uri="{A12FA001-AC4F-418D-AE19-62706E023703}">
                      <ahyp:hlinkClr xmlns:ahyp="http://schemas.microsoft.com/office/drawing/2018/hyperlinkcolor" val="tx"/>
                    </a:ext>
                  </a:extLst>
                </a:hlinkClick>
              </a:rPr>
              <a:t>https://doi.org/10.2190/7UCU-8F9M-94QG-5WWQ</a:t>
            </a:r>
            <a:endParaRPr lang="en-US" sz="1400" dirty="0">
              <a:solidFill>
                <a:schemeClr val="bg1"/>
              </a:solidFill>
            </a:endParaRPr>
          </a:p>
          <a:p>
            <a:pPr marL="0" indent="0">
              <a:buNone/>
            </a:pPr>
            <a:r>
              <a:rPr lang="en-US" sz="1400" dirty="0">
                <a:solidFill>
                  <a:schemeClr val="bg1"/>
                </a:solidFill>
              </a:rPr>
              <a:t>Fletcher, D., &amp; Sarkar, M. (2013). Psychological resilience: A review and critique of definitions, concepts, and theory. European Psychologist, 18(1), 12–23. https://</a:t>
            </a:r>
            <a:r>
              <a:rPr lang="en-US" sz="1400" dirty="0" err="1">
                <a:solidFill>
                  <a:schemeClr val="bg1"/>
                </a:solidFill>
              </a:rPr>
              <a:t>doi.org</a:t>
            </a:r>
            <a:r>
              <a:rPr lang="en-US" sz="1400" dirty="0">
                <a:solidFill>
                  <a:schemeClr val="bg1"/>
                </a:solidFill>
              </a:rPr>
              <a:t>/10.1027/1016-9040/a000124</a:t>
            </a:r>
          </a:p>
          <a:p>
            <a:pPr marL="0" indent="0">
              <a:buNone/>
            </a:pPr>
            <a:r>
              <a:rPr lang="en-US" sz="1400" dirty="0">
                <a:solidFill>
                  <a:schemeClr val="bg1"/>
                </a:solidFill>
              </a:rPr>
              <a:t>Hayes, A. F. (2017). Introduction to mediation, moderation, and conditional process analysis: A regression-based approach. </a:t>
            </a:r>
            <a:r>
              <a:rPr lang="en-US" sz="1400" i="1" dirty="0">
                <a:solidFill>
                  <a:schemeClr val="bg1"/>
                </a:solidFill>
              </a:rPr>
              <a:t>Guildford Press</a:t>
            </a:r>
            <a:r>
              <a:rPr lang="en-US" sz="1400" dirty="0">
                <a:solidFill>
                  <a:schemeClr val="bg1"/>
                </a:solidFill>
              </a:rPr>
              <a:t>.</a:t>
            </a:r>
          </a:p>
          <a:p>
            <a:pPr marL="0" indent="0">
              <a:buNone/>
            </a:pPr>
            <a:r>
              <a:rPr lang="en-US" sz="1400" dirty="0">
                <a:solidFill>
                  <a:schemeClr val="bg1"/>
                </a:solidFill>
              </a:rPr>
              <a:t>Hershner, S.D., </a:t>
            </a:r>
            <a:r>
              <a:rPr lang="en-US" sz="1400" dirty="0" err="1">
                <a:solidFill>
                  <a:schemeClr val="bg1"/>
                </a:solidFill>
              </a:rPr>
              <a:t>Chervin</a:t>
            </a:r>
            <a:r>
              <a:rPr lang="en-US" sz="1400" dirty="0">
                <a:solidFill>
                  <a:schemeClr val="bg1"/>
                </a:solidFill>
              </a:rPr>
              <a:t>, R.D. (2014).  Causes and consequences of sleepiness among college students. </a:t>
            </a:r>
            <a:r>
              <a:rPr lang="en-US" sz="1400" i="1" dirty="0">
                <a:solidFill>
                  <a:schemeClr val="bg1"/>
                </a:solidFill>
              </a:rPr>
              <a:t>US National Library of Medicine National Institutes of Health</a:t>
            </a:r>
            <a:r>
              <a:rPr lang="en-US" sz="1400" dirty="0">
                <a:solidFill>
                  <a:schemeClr val="bg1"/>
                </a:solidFill>
              </a:rPr>
              <a:t>, </a:t>
            </a:r>
            <a:r>
              <a:rPr lang="en-US" sz="1400" i="1" dirty="0">
                <a:solidFill>
                  <a:schemeClr val="bg1"/>
                </a:solidFill>
              </a:rPr>
              <a:t>6</a:t>
            </a:r>
            <a:r>
              <a:rPr lang="en-US" sz="1400" dirty="0">
                <a:solidFill>
                  <a:schemeClr val="bg1"/>
                </a:solidFill>
              </a:rPr>
              <a:t>, </a:t>
            </a:r>
            <a:r>
              <a:rPr lang="en-US" sz="1400" dirty="0">
                <a:solidFill>
                  <a:schemeClr val="bg1"/>
                </a:solidFill>
                <a:hlinkClick r:id="rId3"/>
              </a:rPr>
              <a:t>https://dx.doi.org/10.2147%2FNSS.S62907</a:t>
            </a:r>
            <a:endParaRPr lang="en-US" sz="1400" dirty="0">
              <a:solidFill>
                <a:schemeClr val="bg1"/>
              </a:solidFill>
            </a:endParaRPr>
          </a:p>
          <a:p>
            <a:pPr marL="0" indent="0">
              <a:buNone/>
            </a:pPr>
            <a:r>
              <a:rPr lang="en-US" sz="1400" dirty="0" err="1"/>
              <a:t>Hobfoll</a:t>
            </a:r>
            <a:r>
              <a:rPr lang="en-US" sz="1400" dirty="0"/>
              <a:t>, S. E. (1998). Stress, culture, and community: The psychology and physiology of stress. </a:t>
            </a:r>
            <a:endParaRPr lang="en-US" sz="1400" dirty="0">
              <a:solidFill>
                <a:schemeClr val="bg1"/>
              </a:solidFill>
            </a:endParaRPr>
          </a:p>
          <a:p>
            <a:pPr marL="0" indent="0">
              <a:buNone/>
            </a:pPr>
            <a:r>
              <a:rPr lang="en-US" sz="1400" dirty="0">
                <a:solidFill>
                  <a:schemeClr val="bg1"/>
                </a:solidFill>
              </a:rPr>
              <a:t>Jenkins, C., Stanton, B., </a:t>
            </a:r>
            <a:r>
              <a:rPr lang="en-US" sz="1400" dirty="0" err="1">
                <a:solidFill>
                  <a:schemeClr val="bg1"/>
                </a:solidFill>
              </a:rPr>
              <a:t>Niemcryk</a:t>
            </a:r>
            <a:r>
              <a:rPr lang="en-US" sz="1400" dirty="0">
                <a:solidFill>
                  <a:schemeClr val="bg1"/>
                </a:solidFill>
              </a:rPr>
              <a:t>, S., Rose, R. (1988) A scale for the estimation of sleep problems in clinical research. Journal of Clinical Epidemiology, 41(4), 313-321. </a:t>
            </a:r>
            <a:r>
              <a:rPr lang="en-US" sz="1400" dirty="0">
                <a:solidFill>
                  <a:schemeClr val="bg1"/>
                </a:solidFill>
                <a:hlinkClick r:id="rId4"/>
              </a:rPr>
              <a:t>https://doi.org/10.1016/0895-4356(88)90138-2</a:t>
            </a:r>
            <a:endParaRPr lang="en-US" sz="1400" dirty="0">
              <a:solidFill>
                <a:schemeClr val="bg1"/>
              </a:solidFill>
            </a:endParaRPr>
          </a:p>
          <a:p>
            <a:pPr marL="0" indent="0">
              <a:buNone/>
            </a:pPr>
            <a:r>
              <a:rPr lang="en-US" sz="1400" dirty="0">
                <a:solidFill>
                  <a:schemeClr val="bg1"/>
                </a:solidFill>
              </a:rPr>
              <a:t>Johns, M.W. (1991). A New Method for Measuring Daytime Sleepiness: The Epworth Sleepiness Scale. Sleep, 14(6), 540-545.  </a:t>
            </a:r>
            <a:r>
              <a:rPr lang="en-US" sz="1400" dirty="0">
                <a:solidFill>
                  <a:schemeClr val="bg1"/>
                </a:solidFill>
                <a:hlinkClick r:id="rId5"/>
              </a:rPr>
              <a:t>https://doi.org/10.1093/sleep/14.6.540</a:t>
            </a:r>
            <a:endParaRPr lang="en-US" sz="1400" dirty="0">
              <a:solidFill>
                <a:schemeClr val="bg1"/>
              </a:solidFill>
            </a:endParaRPr>
          </a:p>
          <a:p>
            <a:pPr marL="0" indent="0">
              <a:buNone/>
            </a:pPr>
            <a:r>
              <a:rPr lang="en-US" sz="1400" dirty="0"/>
              <a:t>Lazarus, R. S., &amp; Folkman, S. (1984). Stress, appraisal, and coping. New York: Springer. </a:t>
            </a:r>
            <a:endParaRPr lang="en-US" sz="1400" dirty="0">
              <a:solidFill>
                <a:schemeClr val="bg1"/>
              </a:solidFill>
            </a:endParaRPr>
          </a:p>
          <a:p>
            <a:pPr marL="0" indent="0">
              <a:buNone/>
            </a:pPr>
            <a:r>
              <a:rPr lang="en-US" sz="1400" dirty="0"/>
              <a:t>Magnusson Hanson, L. L., </a:t>
            </a:r>
            <a:r>
              <a:rPr lang="en-US" sz="1400" dirty="0" err="1"/>
              <a:t>Chungkham</a:t>
            </a:r>
            <a:r>
              <a:rPr lang="en-US" sz="1400" dirty="0"/>
              <a:t>, H. S., </a:t>
            </a:r>
            <a:r>
              <a:rPr lang="en-US" sz="1400" dirty="0" err="1"/>
              <a:t>Åkerstedt</a:t>
            </a:r>
            <a:r>
              <a:rPr lang="en-US" sz="1400" dirty="0"/>
              <a:t>, T., </a:t>
            </a:r>
            <a:r>
              <a:rPr lang="en-US" sz="1400" dirty="0" err="1"/>
              <a:t>Westerlund</a:t>
            </a:r>
            <a:r>
              <a:rPr lang="en-US" sz="1400" dirty="0"/>
              <a:t>, H. (2014) The role of sleep disturbances in the longitudinal relationship between psychosocial working conditions, measured by work demands and support, and depression. </a:t>
            </a:r>
            <a:r>
              <a:rPr lang="en-US" sz="1400" i="1" dirty="0"/>
              <a:t>Sleep, </a:t>
            </a:r>
            <a:r>
              <a:rPr lang="en-US" sz="1400" dirty="0"/>
              <a:t>37(12), 1977-1985. doi:10.5665/sleep.4254</a:t>
            </a:r>
            <a:endParaRPr lang="en-US" sz="1400" dirty="0">
              <a:solidFill>
                <a:schemeClr val="bg1"/>
              </a:solidFill>
            </a:endParaRPr>
          </a:p>
        </p:txBody>
      </p:sp>
      <p:sp>
        <p:nvSpPr>
          <p:cNvPr id="4" name="Footer Placeholder 3">
            <a:extLst>
              <a:ext uri="{FF2B5EF4-FFF2-40B4-BE49-F238E27FC236}">
                <a16:creationId xmlns:a16="http://schemas.microsoft.com/office/drawing/2014/main" id="{AE362366-23C6-0148-B43D-21C97B1C548C}"/>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4AADD334-9593-7540-8D9F-1E5D91949DD7}"/>
              </a:ext>
            </a:extLst>
          </p:cNvPr>
          <p:cNvSpPr>
            <a:spLocks noGrp="1"/>
          </p:cNvSpPr>
          <p:nvPr>
            <p:ph type="sldNum" idx="12"/>
          </p:nvPr>
        </p:nvSpPr>
        <p:spPr/>
        <p:txBody>
          <a:bodyPr/>
          <a:lstStyle/>
          <a:p>
            <a:fld id="{1AC0976D-C3D5-4C45-8D7E-D67DCEC18C8B}" type="slidenum">
              <a:rPr lang="en-US" smtClean="0"/>
              <a:t>47</a:t>
            </a:fld>
            <a:endParaRPr lang="en-US"/>
          </a:p>
        </p:txBody>
      </p:sp>
    </p:spTree>
    <p:extLst>
      <p:ext uri="{BB962C8B-B14F-4D97-AF65-F5344CB8AC3E}">
        <p14:creationId xmlns:p14="http://schemas.microsoft.com/office/powerpoint/2010/main" val="2895062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5E25-EC09-EF46-83B3-3F9078B7D350}"/>
              </a:ext>
            </a:extLst>
          </p:cNvPr>
          <p:cNvSpPr>
            <a:spLocks noGrp="1"/>
          </p:cNvSpPr>
          <p:nvPr>
            <p:ph type="title"/>
          </p:nvPr>
        </p:nvSpPr>
        <p:spPr/>
        <p:txBody>
          <a:bodyPr/>
          <a:lstStyle/>
          <a:p>
            <a:r>
              <a:rPr lang="en-US" b="1" dirty="0"/>
              <a:t>Key References</a:t>
            </a:r>
          </a:p>
        </p:txBody>
      </p:sp>
      <p:sp>
        <p:nvSpPr>
          <p:cNvPr id="3" name="Text Placeholder 2">
            <a:extLst>
              <a:ext uri="{FF2B5EF4-FFF2-40B4-BE49-F238E27FC236}">
                <a16:creationId xmlns:a16="http://schemas.microsoft.com/office/drawing/2014/main" id="{85552928-36A1-CA49-8239-08EF0D045D05}"/>
              </a:ext>
            </a:extLst>
          </p:cNvPr>
          <p:cNvSpPr>
            <a:spLocks noGrp="1"/>
          </p:cNvSpPr>
          <p:nvPr>
            <p:ph type="body" idx="1"/>
          </p:nvPr>
        </p:nvSpPr>
        <p:spPr>
          <a:xfrm>
            <a:off x="609600" y="2162237"/>
            <a:ext cx="10972800" cy="4194114"/>
          </a:xfrm>
        </p:spPr>
        <p:txBody>
          <a:bodyPr/>
          <a:lstStyle/>
          <a:p>
            <a:pPr marL="0" indent="0">
              <a:buNone/>
            </a:pPr>
            <a:r>
              <a:rPr lang="en-US" sz="1400" dirty="0" err="1"/>
              <a:t>Meijman</a:t>
            </a:r>
            <a:r>
              <a:rPr lang="en-US" sz="1400" dirty="0"/>
              <a:t>, T. F., &amp; Mulder, G. (1998). Psychological aspects of workload. In P. J. D. </a:t>
            </a:r>
            <a:r>
              <a:rPr lang="en-US" sz="1400" dirty="0" err="1"/>
              <a:t>Drenth</a:t>
            </a:r>
            <a:r>
              <a:rPr lang="en-US" sz="1400" dirty="0"/>
              <a:t> &amp; H. Thierry (Eds.). </a:t>
            </a:r>
            <a:r>
              <a:rPr lang="en-US" sz="1400" i="1" dirty="0"/>
              <a:t>Handbook of work and organizational psychology: Work psychology, </a:t>
            </a:r>
            <a:r>
              <a:rPr lang="en-US" sz="1400" dirty="0"/>
              <a:t>(2), 5–33. </a:t>
            </a:r>
          </a:p>
          <a:p>
            <a:pPr marL="0" indent="0">
              <a:buNone/>
            </a:pPr>
            <a:r>
              <a:rPr lang="en-US" sz="1400" dirty="0">
                <a:solidFill>
                  <a:schemeClr val="bg1"/>
                </a:solidFill>
              </a:rPr>
              <a:t>Pilcher, J &amp; Ott, E.  (1998) The Relationships Between Sleep and Measures of Health and Weil-Being in College Students: A Repeated Measures Approach, Behavioral Medicine, 23:4, 170-178, https://</a:t>
            </a:r>
            <a:r>
              <a:rPr lang="en-US" sz="1400" dirty="0" err="1">
                <a:solidFill>
                  <a:schemeClr val="bg1"/>
                </a:solidFill>
              </a:rPr>
              <a:t>doi.org</a:t>
            </a:r>
            <a:r>
              <a:rPr lang="en-US" sz="1400" dirty="0">
                <a:solidFill>
                  <a:schemeClr val="bg1"/>
                </a:solidFill>
              </a:rPr>
              <a:t>/10.1080/08964289809596373</a:t>
            </a:r>
          </a:p>
          <a:p>
            <a:pPr marL="0" lvl="0" indent="0">
              <a:buNone/>
            </a:pPr>
            <a:r>
              <a:rPr lang="en-US" sz="1400" dirty="0"/>
              <a:t>Walker, M. P. (2008) Sleep-dependent memory processing, </a:t>
            </a:r>
            <a:r>
              <a:rPr lang="en-US" sz="1400" i="1" dirty="0"/>
              <a:t>Harvard Review of Psychiatry</a:t>
            </a:r>
            <a:r>
              <a:rPr lang="en-US" sz="1400" dirty="0"/>
              <a:t>, </a:t>
            </a:r>
            <a:r>
              <a:rPr lang="en-US" sz="1400" i="1" dirty="0"/>
              <a:t>16(</a:t>
            </a:r>
            <a:r>
              <a:rPr lang="en-US" sz="1400" dirty="0"/>
              <a:t>5), 287-298,  </a:t>
            </a:r>
            <a:r>
              <a:rPr lang="en-US" sz="1400" dirty="0">
                <a:hlinkClick r:id="rId2"/>
              </a:rPr>
              <a:t>https://doi.org/10.1080/10673220802432517</a:t>
            </a:r>
            <a:endParaRPr lang="en-US" sz="1400" dirty="0"/>
          </a:p>
          <a:p>
            <a:pPr marL="0" lvl="0" indent="0">
              <a:buNone/>
            </a:pPr>
            <a:r>
              <a:rPr lang="en-US" sz="1400" dirty="0"/>
              <a:t>Sinclair, V. G., &amp; </a:t>
            </a:r>
            <a:r>
              <a:rPr lang="en-US" sz="1400" dirty="0" err="1"/>
              <a:t>Wallston</a:t>
            </a:r>
            <a:r>
              <a:rPr lang="en-US" sz="1400" dirty="0"/>
              <a:t>, K. A. (2004). The Development and Psychometric Evaluation of the Brief Resilient Coping Scale. Assessment, 11(1), 94–101. https://</a:t>
            </a:r>
            <a:r>
              <a:rPr lang="en-US" sz="1400" dirty="0" err="1"/>
              <a:t>doi.org</a:t>
            </a:r>
            <a:r>
              <a:rPr lang="en-US" sz="1400" dirty="0"/>
              <a:t>/10.1177/1073191103258144</a:t>
            </a:r>
          </a:p>
          <a:p>
            <a:pPr marL="0" lvl="0" indent="0">
              <a:buNone/>
            </a:pPr>
            <a:r>
              <a:rPr lang="en-US" sz="1400" dirty="0"/>
              <a:t>Smith, B.W., Dalen, J., Wiggins, K. et al. (2008) The brief resilience scale: Assessing the ability to bounce back. International Journal of Behavioral Medicine. 15, 194–200. https://</a:t>
            </a:r>
            <a:r>
              <a:rPr lang="en-US" sz="1400" dirty="0" err="1"/>
              <a:t>doi.org</a:t>
            </a:r>
            <a:r>
              <a:rPr lang="en-US" sz="1400" dirty="0"/>
              <a:t>/10.1080/10705500802222972</a:t>
            </a:r>
          </a:p>
          <a:p>
            <a:pPr marL="457200" lvl="0" indent="-457200"/>
            <a:endParaRPr lang="en-US" sz="1400" u="sng" dirty="0"/>
          </a:p>
          <a:p>
            <a:endParaRPr lang="en-US" dirty="0"/>
          </a:p>
        </p:txBody>
      </p:sp>
      <p:sp>
        <p:nvSpPr>
          <p:cNvPr id="4" name="Footer Placeholder 3">
            <a:extLst>
              <a:ext uri="{FF2B5EF4-FFF2-40B4-BE49-F238E27FC236}">
                <a16:creationId xmlns:a16="http://schemas.microsoft.com/office/drawing/2014/main" id="{AE362366-23C6-0148-B43D-21C97B1C548C}"/>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4AADD334-9593-7540-8D9F-1E5D91949DD7}"/>
              </a:ext>
            </a:extLst>
          </p:cNvPr>
          <p:cNvSpPr>
            <a:spLocks noGrp="1"/>
          </p:cNvSpPr>
          <p:nvPr>
            <p:ph type="sldNum" idx="12"/>
          </p:nvPr>
        </p:nvSpPr>
        <p:spPr/>
        <p:txBody>
          <a:bodyPr/>
          <a:lstStyle/>
          <a:p>
            <a:fld id="{1AC0976D-C3D5-4C45-8D7E-D67DCEC18C8B}" type="slidenum">
              <a:rPr lang="en-US" smtClean="0"/>
              <a:t>48</a:t>
            </a:fld>
            <a:endParaRPr lang="en-US"/>
          </a:p>
        </p:txBody>
      </p:sp>
    </p:spTree>
    <p:extLst>
      <p:ext uri="{BB962C8B-B14F-4D97-AF65-F5344CB8AC3E}">
        <p14:creationId xmlns:p14="http://schemas.microsoft.com/office/powerpoint/2010/main" val="69383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FA584-8AAD-114B-BA5A-8DBF3D22DA13}"/>
              </a:ext>
            </a:extLst>
          </p:cNvPr>
          <p:cNvSpPr>
            <a:spLocks noGrp="1"/>
          </p:cNvSpPr>
          <p:nvPr>
            <p:ph type="title"/>
          </p:nvPr>
        </p:nvSpPr>
        <p:spPr>
          <a:xfrm>
            <a:off x="609600" y="756049"/>
            <a:ext cx="10972800" cy="1143200"/>
          </a:xfrm>
        </p:spPr>
        <p:txBody>
          <a:bodyPr/>
          <a:lstStyle/>
          <a:p>
            <a:r>
              <a:rPr lang="en-US" b="1" dirty="0"/>
              <a:t>Why We Care?</a:t>
            </a:r>
          </a:p>
        </p:txBody>
      </p:sp>
      <p:sp>
        <p:nvSpPr>
          <p:cNvPr id="3" name="Text Placeholder 2">
            <a:extLst>
              <a:ext uri="{FF2B5EF4-FFF2-40B4-BE49-F238E27FC236}">
                <a16:creationId xmlns:a16="http://schemas.microsoft.com/office/drawing/2014/main" id="{805C4FB1-2D17-C943-A3CE-296535A565BD}"/>
              </a:ext>
            </a:extLst>
          </p:cNvPr>
          <p:cNvSpPr>
            <a:spLocks noGrp="1"/>
          </p:cNvSpPr>
          <p:nvPr>
            <p:ph type="body" idx="1"/>
          </p:nvPr>
        </p:nvSpPr>
        <p:spPr>
          <a:xfrm>
            <a:off x="0" y="1557982"/>
            <a:ext cx="7521575" cy="4355457"/>
          </a:xfrm>
        </p:spPr>
        <p:txBody>
          <a:bodyPr/>
          <a:lstStyle/>
          <a:p>
            <a:r>
              <a:rPr lang="en-US" dirty="0"/>
              <a:t>College student’s sleep health is suffering</a:t>
            </a:r>
          </a:p>
          <a:p>
            <a:pPr lvl="1"/>
            <a:r>
              <a:rPr lang="en-US" sz="2200" dirty="0">
                <a:solidFill>
                  <a:schemeClr val="bg1"/>
                </a:solidFill>
              </a:rPr>
              <a:t>74% of college students claim to not get enough sleep (Hershner &amp; </a:t>
            </a:r>
            <a:r>
              <a:rPr lang="en-US" sz="2200" dirty="0" err="1">
                <a:solidFill>
                  <a:schemeClr val="bg1"/>
                </a:solidFill>
              </a:rPr>
              <a:t>Chervin</a:t>
            </a:r>
            <a:r>
              <a:rPr lang="en-US" sz="2200" dirty="0">
                <a:solidFill>
                  <a:schemeClr val="bg1"/>
                </a:solidFill>
              </a:rPr>
              <a:t>, 2014)</a:t>
            </a:r>
          </a:p>
          <a:p>
            <a:pPr lvl="1"/>
            <a:r>
              <a:rPr lang="en-US" sz="2200" dirty="0"/>
              <a:t>As sleep quality decreases, physical and psychological issues may arise such as tension, anxiety, and depression (Pilcher &amp; Ott, 1998)</a:t>
            </a:r>
            <a:endParaRPr lang="en-US" sz="2200" dirty="0">
              <a:solidFill>
                <a:schemeClr val="bg1"/>
              </a:solidFill>
            </a:endParaRPr>
          </a:p>
          <a:p>
            <a:r>
              <a:rPr lang="en-US" dirty="0">
                <a:solidFill>
                  <a:schemeClr val="bg1"/>
                </a:solidFill>
              </a:rPr>
              <a:t>More college students are experiencing daytime sleepiness</a:t>
            </a:r>
          </a:p>
          <a:p>
            <a:pPr lvl="1"/>
            <a:r>
              <a:rPr lang="en-US" sz="2200" dirty="0">
                <a:solidFill>
                  <a:schemeClr val="bg1"/>
                </a:solidFill>
              </a:rPr>
              <a:t>50% of college students claim to experience daytime sleepiness (Hershner &amp; </a:t>
            </a:r>
            <a:r>
              <a:rPr lang="en-US" sz="2200" dirty="0" err="1">
                <a:solidFill>
                  <a:schemeClr val="bg1"/>
                </a:solidFill>
              </a:rPr>
              <a:t>Chervin</a:t>
            </a:r>
            <a:r>
              <a:rPr lang="en-US" sz="2200" dirty="0">
                <a:solidFill>
                  <a:schemeClr val="bg1"/>
                </a:solidFill>
              </a:rPr>
              <a:t>, 2014)</a:t>
            </a:r>
          </a:p>
          <a:p>
            <a:endParaRPr lang="en-US" dirty="0"/>
          </a:p>
        </p:txBody>
      </p:sp>
      <p:sp>
        <p:nvSpPr>
          <p:cNvPr id="4" name="Footer Placeholder 3">
            <a:extLst>
              <a:ext uri="{FF2B5EF4-FFF2-40B4-BE49-F238E27FC236}">
                <a16:creationId xmlns:a16="http://schemas.microsoft.com/office/drawing/2014/main" id="{19A970E2-BF1B-6D4B-9557-79D445619654}"/>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E1EC3BDA-FA61-2D4A-8C90-60333C92F975}"/>
              </a:ext>
            </a:extLst>
          </p:cNvPr>
          <p:cNvSpPr>
            <a:spLocks noGrp="1"/>
          </p:cNvSpPr>
          <p:nvPr>
            <p:ph type="sldNum" idx="12"/>
          </p:nvPr>
        </p:nvSpPr>
        <p:spPr/>
        <p:txBody>
          <a:bodyPr/>
          <a:lstStyle/>
          <a:p>
            <a:fld id="{1AC0976D-C3D5-4C45-8D7E-D67DCEC18C8B}" type="slidenum">
              <a:rPr lang="en-US" smtClean="0"/>
              <a:t>5</a:t>
            </a:fld>
            <a:endParaRPr lang="en-US"/>
          </a:p>
        </p:txBody>
      </p:sp>
      <p:pic>
        <p:nvPicPr>
          <p:cNvPr id="7" name="Picture 6" descr="Graphical user interface, application&#10;&#10;Description automatically generated">
            <a:extLst>
              <a:ext uri="{FF2B5EF4-FFF2-40B4-BE49-F238E27FC236}">
                <a16:creationId xmlns:a16="http://schemas.microsoft.com/office/drawing/2014/main" id="{1CB9DEFC-490A-4B48-BA67-77822BDEB8C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2203" r="6244"/>
          <a:stretch/>
        </p:blipFill>
        <p:spPr>
          <a:xfrm>
            <a:off x="7521575" y="2471738"/>
            <a:ext cx="4576763" cy="3128962"/>
          </a:xfrm>
          <a:prstGeom prst="rect">
            <a:avLst/>
          </a:prstGeom>
        </p:spPr>
      </p:pic>
    </p:spTree>
    <p:extLst>
      <p:ext uri="{BB962C8B-B14F-4D97-AF65-F5344CB8AC3E}">
        <p14:creationId xmlns:p14="http://schemas.microsoft.com/office/powerpoint/2010/main" val="221508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3F4A47-53B7-814E-846E-61F620F7DF09}"/>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6BA6D103-8DE4-2749-A8B1-C0E957A44798}"/>
              </a:ext>
            </a:extLst>
          </p:cNvPr>
          <p:cNvSpPr>
            <a:spLocks noGrp="1"/>
          </p:cNvSpPr>
          <p:nvPr>
            <p:ph type="sldNum" idx="12"/>
          </p:nvPr>
        </p:nvSpPr>
        <p:spPr/>
        <p:txBody>
          <a:bodyPr/>
          <a:lstStyle/>
          <a:p>
            <a:fld id="{1AC0976D-C3D5-4C45-8D7E-D67DCEC18C8B}" type="slidenum">
              <a:rPr lang="en-US" smtClean="0"/>
              <a:t>6</a:t>
            </a:fld>
            <a:endParaRPr lang="en-US"/>
          </a:p>
        </p:txBody>
      </p:sp>
      <p:grpSp>
        <p:nvGrpSpPr>
          <p:cNvPr id="6" name="Group 5">
            <a:extLst>
              <a:ext uri="{FF2B5EF4-FFF2-40B4-BE49-F238E27FC236}">
                <a16:creationId xmlns:a16="http://schemas.microsoft.com/office/drawing/2014/main" id="{67CFF859-8996-B94E-833F-F6B3FDE914E3}"/>
              </a:ext>
            </a:extLst>
          </p:cNvPr>
          <p:cNvGrpSpPr/>
          <p:nvPr/>
        </p:nvGrpSpPr>
        <p:grpSpPr>
          <a:xfrm>
            <a:off x="4628700" y="1147314"/>
            <a:ext cx="2934600" cy="1877058"/>
            <a:chOff x="7671598" y="2893963"/>
            <a:chExt cx="2934600" cy="1877058"/>
          </a:xfrm>
        </p:grpSpPr>
        <p:sp>
          <p:nvSpPr>
            <p:cNvPr id="7" name="Oval 6">
              <a:extLst>
                <a:ext uri="{FF2B5EF4-FFF2-40B4-BE49-F238E27FC236}">
                  <a16:creationId xmlns:a16="http://schemas.microsoft.com/office/drawing/2014/main" id="{01DAC07E-3EB0-EF40-BF4D-9B8F6B51266C}"/>
                </a:ext>
              </a:extLst>
            </p:cNvPr>
            <p:cNvSpPr/>
            <p:nvPr/>
          </p:nvSpPr>
          <p:spPr>
            <a:xfrm>
              <a:off x="7671598" y="2893963"/>
              <a:ext cx="2934600" cy="187705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0BADFDC-92E5-8C43-84B0-349F452446D4}"/>
                </a:ext>
              </a:extLst>
            </p:cNvPr>
            <p:cNvSpPr txBox="1"/>
            <p:nvPr/>
          </p:nvSpPr>
          <p:spPr>
            <a:xfrm>
              <a:off x="8109944" y="3226290"/>
              <a:ext cx="2028425" cy="1200329"/>
            </a:xfrm>
            <a:prstGeom prst="rect">
              <a:avLst/>
            </a:prstGeom>
            <a:noFill/>
          </p:spPr>
          <p:txBody>
            <a:bodyPr wrap="square" rtlCol="0">
              <a:spAutoFit/>
            </a:bodyPr>
            <a:lstStyle/>
            <a:p>
              <a:pPr algn="ctr"/>
              <a:r>
                <a:rPr lang="en-US" sz="2400" dirty="0">
                  <a:solidFill>
                    <a:schemeClr val="bg1"/>
                  </a:solidFill>
                </a:rPr>
                <a:t>Total Life Role Demands</a:t>
              </a:r>
            </a:p>
          </p:txBody>
        </p:sp>
      </p:grpSp>
      <p:grpSp>
        <p:nvGrpSpPr>
          <p:cNvPr id="9" name="Group 8">
            <a:extLst>
              <a:ext uri="{FF2B5EF4-FFF2-40B4-BE49-F238E27FC236}">
                <a16:creationId xmlns:a16="http://schemas.microsoft.com/office/drawing/2014/main" id="{8D329F32-2B57-FF47-9E0D-3BE84F8BB172}"/>
              </a:ext>
            </a:extLst>
          </p:cNvPr>
          <p:cNvGrpSpPr/>
          <p:nvPr/>
        </p:nvGrpSpPr>
        <p:grpSpPr>
          <a:xfrm>
            <a:off x="1608218" y="1549261"/>
            <a:ext cx="1885020" cy="853747"/>
            <a:chOff x="1526061" y="1929658"/>
            <a:chExt cx="1885020" cy="853747"/>
          </a:xfrm>
        </p:grpSpPr>
        <p:sp>
          <p:nvSpPr>
            <p:cNvPr id="10" name="Oval 9">
              <a:extLst>
                <a:ext uri="{FF2B5EF4-FFF2-40B4-BE49-F238E27FC236}">
                  <a16:creationId xmlns:a16="http://schemas.microsoft.com/office/drawing/2014/main" id="{C42BD1BB-EEC7-BF4A-8171-3B03CAC6F4C3}"/>
                </a:ext>
              </a:extLst>
            </p:cNvPr>
            <p:cNvSpPr/>
            <p:nvPr/>
          </p:nvSpPr>
          <p:spPr>
            <a:xfrm>
              <a:off x="1526061" y="1929658"/>
              <a:ext cx="1885020" cy="853747"/>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7A9BE36-1FF3-4443-AC99-D83AB48D71DE}"/>
                </a:ext>
              </a:extLst>
            </p:cNvPr>
            <p:cNvSpPr txBox="1"/>
            <p:nvPr/>
          </p:nvSpPr>
          <p:spPr>
            <a:xfrm>
              <a:off x="1996182" y="2164095"/>
              <a:ext cx="1029554" cy="461665"/>
            </a:xfrm>
            <a:prstGeom prst="rect">
              <a:avLst/>
            </a:prstGeom>
            <a:noFill/>
          </p:spPr>
          <p:txBody>
            <a:bodyPr wrap="square" rtlCol="0">
              <a:spAutoFit/>
            </a:bodyPr>
            <a:lstStyle/>
            <a:p>
              <a:r>
                <a:rPr lang="en-US" sz="2400" dirty="0">
                  <a:solidFill>
                    <a:schemeClr val="bg1"/>
                  </a:solidFill>
                </a:rPr>
                <a:t>Work</a:t>
              </a:r>
            </a:p>
          </p:txBody>
        </p:sp>
      </p:grpSp>
      <p:grpSp>
        <p:nvGrpSpPr>
          <p:cNvPr id="14" name="Group 13">
            <a:extLst>
              <a:ext uri="{FF2B5EF4-FFF2-40B4-BE49-F238E27FC236}">
                <a16:creationId xmlns:a16="http://schemas.microsoft.com/office/drawing/2014/main" id="{AB507076-72AC-1746-A6B2-DC7283B6013A}"/>
              </a:ext>
            </a:extLst>
          </p:cNvPr>
          <p:cNvGrpSpPr/>
          <p:nvPr/>
        </p:nvGrpSpPr>
        <p:grpSpPr>
          <a:xfrm>
            <a:off x="5218192" y="4114450"/>
            <a:ext cx="1885020" cy="853747"/>
            <a:chOff x="3190217" y="2788807"/>
            <a:chExt cx="1885020" cy="853747"/>
          </a:xfrm>
        </p:grpSpPr>
        <p:sp>
          <p:nvSpPr>
            <p:cNvPr id="12" name="Oval 11">
              <a:extLst>
                <a:ext uri="{FF2B5EF4-FFF2-40B4-BE49-F238E27FC236}">
                  <a16:creationId xmlns:a16="http://schemas.microsoft.com/office/drawing/2014/main" id="{D5AC228E-7243-C046-913E-0A3D69ACA96A}"/>
                </a:ext>
              </a:extLst>
            </p:cNvPr>
            <p:cNvSpPr/>
            <p:nvPr/>
          </p:nvSpPr>
          <p:spPr>
            <a:xfrm>
              <a:off x="3190217" y="2788807"/>
              <a:ext cx="1885020" cy="853747"/>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433D9FE-C16E-F042-99D9-E33BEEC538C7}"/>
                </a:ext>
              </a:extLst>
            </p:cNvPr>
            <p:cNvSpPr/>
            <p:nvPr/>
          </p:nvSpPr>
          <p:spPr>
            <a:xfrm>
              <a:off x="3569111" y="2984847"/>
              <a:ext cx="1127232" cy="461665"/>
            </a:xfrm>
            <a:prstGeom prst="rect">
              <a:avLst/>
            </a:prstGeom>
          </p:spPr>
          <p:txBody>
            <a:bodyPr wrap="none">
              <a:spAutoFit/>
            </a:bodyPr>
            <a:lstStyle/>
            <a:p>
              <a:r>
                <a:rPr lang="en-US" sz="2400" dirty="0">
                  <a:solidFill>
                    <a:schemeClr val="bg1"/>
                  </a:solidFill>
                </a:rPr>
                <a:t>School</a:t>
              </a:r>
              <a:endParaRPr lang="en-US" dirty="0"/>
            </a:p>
          </p:txBody>
        </p:sp>
      </p:grpSp>
      <p:grpSp>
        <p:nvGrpSpPr>
          <p:cNvPr id="16" name="Group 15">
            <a:extLst>
              <a:ext uri="{FF2B5EF4-FFF2-40B4-BE49-F238E27FC236}">
                <a16:creationId xmlns:a16="http://schemas.microsoft.com/office/drawing/2014/main" id="{94E7DC00-569A-E446-AEF3-917EFF21F7FD}"/>
              </a:ext>
            </a:extLst>
          </p:cNvPr>
          <p:cNvGrpSpPr/>
          <p:nvPr/>
        </p:nvGrpSpPr>
        <p:grpSpPr>
          <a:xfrm>
            <a:off x="8785779" y="4094086"/>
            <a:ext cx="1885020" cy="853747"/>
            <a:chOff x="1548125" y="3722729"/>
            <a:chExt cx="1885020" cy="853747"/>
          </a:xfrm>
        </p:grpSpPr>
        <p:sp>
          <p:nvSpPr>
            <p:cNvPr id="17" name="Oval 16">
              <a:extLst>
                <a:ext uri="{FF2B5EF4-FFF2-40B4-BE49-F238E27FC236}">
                  <a16:creationId xmlns:a16="http://schemas.microsoft.com/office/drawing/2014/main" id="{BAD49346-193E-2C48-BDA8-29FE47A4A5C5}"/>
                </a:ext>
              </a:extLst>
            </p:cNvPr>
            <p:cNvSpPr/>
            <p:nvPr/>
          </p:nvSpPr>
          <p:spPr>
            <a:xfrm>
              <a:off x="1548125" y="3722729"/>
              <a:ext cx="1885020" cy="853747"/>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FB5ADA8-3A11-AF40-9899-5C8510E56B7B}"/>
                </a:ext>
              </a:extLst>
            </p:cNvPr>
            <p:cNvSpPr txBox="1"/>
            <p:nvPr/>
          </p:nvSpPr>
          <p:spPr>
            <a:xfrm>
              <a:off x="1703645" y="3906603"/>
              <a:ext cx="1573980" cy="461665"/>
            </a:xfrm>
            <a:prstGeom prst="rect">
              <a:avLst/>
            </a:prstGeom>
            <a:noFill/>
          </p:spPr>
          <p:txBody>
            <a:bodyPr wrap="square" rtlCol="0">
              <a:spAutoFit/>
            </a:bodyPr>
            <a:lstStyle/>
            <a:p>
              <a:r>
                <a:rPr lang="en-US" sz="2400" dirty="0">
                  <a:solidFill>
                    <a:schemeClr val="bg1"/>
                  </a:solidFill>
                </a:rPr>
                <a:t>Volunteer</a:t>
              </a:r>
              <a:endParaRPr lang="en-US" dirty="0">
                <a:solidFill>
                  <a:schemeClr val="bg1"/>
                </a:solidFill>
              </a:endParaRPr>
            </a:p>
          </p:txBody>
        </p:sp>
      </p:grpSp>
      <p:sp>
        <p:nvSpPr>
          <p:cNvPr id="19" name="Oval 18">
            <a:extLst>
              <a:ext uri="{FF2B5EF4-FFF2-40B4-BE49-F238E27FC236}">
                <a16:creationId xmlns:a16="http://schemas.microsoft.com/office/drawing/2014/main" id="{1C26D714-DB1A-B949-9BD6-7EEBF758F480}"/>
              </a:ext>
            </a:extLst>
          </p:cNvPr>
          <p:cNvSpPr/>
          <p:nvPr/>
        </p:nvSpPr>
        <p:spPr>
          <a:xfrm>
            <a:off x="1650606" y="4114450"/>
            <a:ext cx="1885020" cy="853747"/>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Family</a:t>
            </a:r>
            <a:endParaRPr lang="en-US" dirty="0"/>
          </a:p>
        </p:txBody>
      </p:sp>
      <p:grpSp>
        <p:nvGrpSpPr>
          <p:cNvPr id="22" name="Group 21">
            <a:extLst>
              <a:ext uri="{FF2B5EF4-FFF2-40B4-BE49-F238E27FC236}">
                <a16:creationId xmlns:a16="http://schemas.microsoft.com/office/drawing/2014/main" id="{A70E4DDE-F9DF-D44E-A415-121907E21A8A}"/>
              </a:ext>
            </a:extLst>
          </p:cNvPr>
          <p:cNvGrpSpPr/>
          <p:nvPr/>
        </p:nvGrpSpPr>
        <p:grpSpPr>
          <a:xfrm>
            <a:off x="8698762" y="1483294"/>
            <a:ext cx="2199249" cy="853747"/>
            <a:chOff x="1610751" y="5576686"/>
            <a:chExt cx="2199249" cy="853747"/>
          </a:xfrm>
        </p:grpSpPr>
        <p:sp>
          <p:nvSpPr>
            <p:cNvPr id="20" name="Oval 19">
              <a:extLst>
                <a:ext uri="{FF2B5EF4-FFF2-40B4-BE49-F238E27FC236}">
                  <a16:creationId xmlns:a16="http://schemas.microsoft.com/office/drawing/2014/main" id="{EA820655-653E-6E43-A676-FDB3D8BF771E}"/>
                </a:ext>
              </a:extLst>
            </p:cNvPr>
            <p:cNvSpPr/>
            <p:nvPr/>
          </p:nvSpPr>
          <p:spPr>
            <a:xfrm>
              <a:off x="1610751" y="5576686"/>
              <a:ext cx="1885020" cy="853747"/>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E8608D6-4675-094F-B011-FCF61ED44819}"/>
                </a:ext>
              </a:extLst>
            </p:cNvPr>
            <p:cNvSpPr/>
            <p:nvPr/>
          </p:nvSpPr>
          <p:spPr>
            <a:xfrm>
              <a:off x="1924981" y="5637151"/>
              <a:ext cx="1885019" cy="707886"/>
            </a:xfrm>
            <a:prstGeom prst="rect">
              <a:avLst/>
            </a:prstGeom>
          </p:spPr>
          <p:txBody>
            <a:bodyPr wrap="square">
              <a:spAutoFit/>
            </a:bodyPr>
            <a:lstStyle/>
            <a:p>
              <a:r>
                <a:rPr lang="en-US" sz="2000" dirty="0">
                  <a:solidFill>
                    <a:schemeClr val="bg1"/>
                  </a:solidFill>
                </a:rPr>
                <a:t>Extra-</a:t>
              </a:r>
              <a:endParaRPr lang="en-US" sz="2400" dirty="0">
                <a:solidFill>
                  <a:schemeClr val="bg1"/>
                </a:solidFill>
              </a:endParaRPr>
            </a:p>
            <a:p>
              <a:r>
                <a:rPr lang="en-US" sz="2000" dirty="0">
                  <a:solidFill>
                    <a:schemeClr val="bg1"/>
                  </a:solidFill>
                </a:rPr>
                <a:t>curriculars</a:t>
              </a:r>
              <a:endParaRPr lang="en-US" sz="1600" dirty="0">
                <a:solidFill>
                  <a:schemeClr val="bg1"/>
                </a:solidFill>
              </a:endParaRPr>
            </a:p>
          </p:txBody>
        </p:sp>
      </p:grpSp>
      <p:cxnSp>
        <p:nvCxnSpPr>
          <p:cNvPr id="25" name="Straight Arrow Connector 24">
            <a:extLst>
              <a:ext uri="{FF2B5EF4-FFF2-40B4-BE49-F238E27FC236}">
                <a16:creationId xmlns:a16="http://schemas.microsoft.com/office/drawing/2014/main" id="{67228F18-07DB-7940-A731-4DDA2CCC3C41}"/>
              </a:ext>
            </a:extLst>
          </p:cNvPr>
          <p:cNvCxnSpPr>
            <a:cxnSpLocks/>
          </p:cNvCxnSpPr>
          <p:nvPr/>
        </p:nvCxnSpPr>
        <p:spPr>
          <a:xfrm flipV="1">
            <a:off x="3508528" y="1976135"/>
            <a:ext cx="1090689" cy="1"/>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cxnSp>
        <p:nvCxnSpPr>
          <p:cNvPr id="30" name="Straight Arrow Connector 29">
            <a:extLst>
              <a:ext uri="{FF2B5EF4-FFF2-40B4-BE49-F238E27FC236}">
                <a16:creationId xmlns:a16="http://schemas.microsoft.com/office/drawing/2014/main" id="{5BFBA6CA-ACBC-1841-B6F9-79306458CEC8}"/>
              </a:ext>
            </a:extLst>
          </p:cNvPr>
          <p:cNvCxnSpPr>
            <a:cxnSpLocks/>
            <a:endCxn id="7" idx="3"/>
          </p:cNvCxnSpPr>
          <p:nvPr/>
        </p:nvCxnSpPr>
        <p:spPr>
          <a:xfrm flipV="1">
            <a:off x="3538011" y="2749483"/>
            <a:ext cx="1520451" cy="1759310"/>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cxnSp>
        <p:nvCxnSpPr>
          <p:cNvPr id="32" name="Straight Arrow Connector 31">
            <a:extLst>
              <a:ext uri="{FF2B5EF4-FFF2-40B4-BE49-F238E27FC236}">
                <a16:creationId xmlns:a16="http://schemas.microsoft.com/office/drawing/2014/main" id="{D265B163-B5E3-F24A-95CF-F9CB06956879}"/>
              </a:ext>
            </a:extLst>
          </p:cNvPr>
          <p:cNvCxnSpPr>
            <a:cxnSpLocks/>
            <a:endCxn id="7" idx="4"/>
          </p:cNvCxnSpPr>
          <p:nvPr/>
        </p:nvCxnSpPr>
        <p:spPr>
          <a:xfrm flipH="1" flipV="1">
            <a:off x="6096000" y="3024372"/>
            <a:ext cx="4112" cy="1043754"/>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cxnSp>
        <p:nvCxnSpPr>
          <p:cNvPr id="35" name="Straight Arrow Connector 34">
            <a:extLst>
              <a:ext uri="{FF2B5EF4-FFF2-40B4-BE49-F238E27FC236}">
                <a16:creationId xmlns:a16="http://schemas.microsoft.com/office/drawing/2014/main" id="{B4A35FCE-34D8-214F-8572-6953619B6BD3}"/>
              </a:ext>
            </a:extLst>
          </p:cNvPr>
          <p:cNvCxnSpPr>
            <a:cxnSpLocks/>
          </p:cNvCxnSpPr>
          <p:nvPr/>
        </p:nvCxnSpPr>
        <p:spPr>
          <a:xfrm flipH="1" flipV="1">
            <a:off x="7255750" y="2679971"/>
            <a:ext cx="1685549" cy="1597989"/>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cxnSp>
        <p:nvCxnSpPr>
          <p:cNvPr id="39" name="Straight Arrow Connector 38">
            <a:extLst>
              <a:ext uri="{FF2B5EF4-FFF2-40B4-BE49-F238E27FC236}">
                <a16:creationId xmlns:a16="http://schemas.microsoft.com/office/drawing/2014/main" id="{31D4BFC5-7697-3243-B1F7-24F14AEE331E}"/>
              </a:ext>
            </a:extLst>
          </p:cNvPr>
          <p:cNvCxnSpPr>
            <a:cxnSpLocks/>
            <a:stCxn id="20" idx="2"/>
          </p:cNvCxnSpPr>
          <p:nvPr/>
        </p:nvCxnSpPr>
        <p:spPr>
          <a:xfrm flipH="1">
            <a:off x="7533817" y="1910168"/>
            <a:ext cx="1164945" cy="0"/>
          </a:xfrm>
          <a:prstGeom prst="straightConnector1">
            <a:avLst/>
          </a:prstGeom>
          <a:ln w="60325">
            <a:solidFill>
              <a:schemeClr val="bg1"/>
            </a:solidFill>
            <a:tailEnd type="triangle"/>
          </a:ln>
        </p:spPr>
        <p:style>
          <a:lnRef idx="2">
            <a:schemeClr val="accent2"/>
          </a:lnRef>
          <a:fillRef idx="0">
            <a:schemeClr val="accent2"/>
          </a:fillRef>
          <a:effectRef idx="1">
            <a:schemeClr val="accent2"/>
          </a:effectRef>
          <a:fontRef idx="minor">
            <a:schemeClr val="tx1"/>
          </a:fontRef>
        </p:style>
      </p:cxnSp>
      <p:sp>
        <p:nvSpPr>
          <p:cNvPr id="46" name="TextBox 45">
            <a:extLst>
              <a:ext uri="{FF2B5EF4-FFF2-40B4-BE49-F238E27FC236}">
                <a16:creationId xmlns:a16="http://schemas.microsoft.com/office/drawing/2014/main" id="{8E352482-E7D6-214B-8FBA-50BB313AB3BC}"/>
              </a:ext>
            </a:extLst>
          </p:cNvPr>
          <p:cNvSpPr txBox="1"/>
          <p:nvPr/>
        </p:nvSpPr>
        <p:spPr>
          <a:xfrm>
            <a:off x="-104360" y="2204941"/>
            <a:ext cx="1954300" cy="1077218"/>
          </a:xfrm>
          <a:prstGeom prst="rect">
            <a:avLst/>
          </a:prstGeom>
          <a:noFill/>
        </p:spPr>
        <p:txBody>
          <a:bodyPr wrap="square" rtlCol="0">
            <a:spAutoFit/>
          </a:bodyPr>
          <a:lstStyle/>
          <a:p>
            <a:pPr algn="ctr"/>
            <a:r>
              <a:rPr lang="en-US" sz="1600" dirty="0">
                <a:solidFill>
                  <a:srgbClr val="C00000"/>
                </a:solidFill>
                <a:latin typeface="Calibri"/>
                <a:cs typeface="Calibri"/>
                <a:sym typeface="Calibri"/>
              </a:rPr>
              <a:t>High work pressure</a:t>
            </a:r>
          </a:p>
          <a:p>
            <a:pPr algn="ctr"/>
            <a:r>
              <a:rPr lang="en-US" sz="1600" dirty="0">
                <a:solidFill>
                  <a:srgbClr val="C00000"/>
                </a:solidFill>
                <a:latin typeface="Calibri"/>
                <a:cs typeface="Calibri"/>
                <a:sym typeface="Calibri"/>
              </a:rPr>
              <a:t>Inflexible hours</a:t>
            </a:r>
          </a:p>
          <a:p>
            <a:pPr algn="ctr"/>
            <a:r>
              <a:rPr lang="en-US" sz="1600" dirty="0">
                <a:solidFill>
                  <a:srgbClr val="C00000"/>
                </a:solidFill>
                <a:latin typeface="Calibri"/>
                <a:cs typeface="Calibri"/>
                <a:sym typeface="Calibri"/>
              </a:rPr>
              <a:t>Little vacation time</a:t>
            </a:r>
          </a:p>
          <a:p>
            <a:pPr algn="ctr"/>
            <a:r>
              <a:rPr lang="en-US" sz="1600" dirty="0">
                <a:solidFill>
                  <a:srgbClr val="C00000"/>
                </a:solidFill>
                <a:latin typeface="Calibri"/>
                <a:cs typeface="Calibri"/>
                <a:sym typeface="Calibri"/>
              </a:rPr>
              <a:t>Emotional demands</a:t>
            </a:r>
            <a:endParaRPr lang="en-US" sz="1000" dirty="0">
              <a:solidFill>
                <a:srgbClr val="C00000"/>
              </a:solidFill>
            </a:endParaRPr>
          </a:p>
        </p:txBody>
      </p:sp>
      <p:sp>
        <p:nvSpPr>
          <p:cNvPr id="47" name="TextBox 46">
            <a:extLst>
              <a:ext uri="{FF2B5EF4-FFF2-40B4-BE49-F238E27FC236}">
                <a16:creationId xmlns:a16="http://schemas.microsoft.com/office/drawing/2014/main" id="{C77DF3D3-2328-8C48-AA4B-B3F1148F7B51}"/>
              </a:ext>
            </a:extLst>
          </p:cNvPr>
          <p:cNvSpPr txBox="1"/>
          <p:nvPr/>
        </p:nvSpPr>
        <p:spPr>
          <a:xfrm>
            <a:off x="-31961" y="4739625"/>
            <a:ext cx="2418845" cy="830997"/>
          </a:xfrm>
          <a:prstGeom prst="rect">
            <a:avLst/>
          </a:prstGeom>
          <a:noFill/>
        </p:spPr>
        <p:txBody>
          <a:bodyPr wrap="square" rtlCol="0">
            <a:spAutoFit/>
          </a:bodyPr>
          <a:lstStyle/>
          <a:p>
            <a:pPr algn="ctr"/>
            <a:r>
              <a:rPr lang="en-US" sz="1600" dirty="0">
                <a:solidFill>
                  <a:srgbClr val="C00000"/>
                </a:solidFill>
              </a:rPr>
              <a:t>Childcare</a:t>
            </a:r>
          </a:p>
          <a:p>
            <a:pPr algn="ctr"/>
            <a:r>
              <a:rPr lang="en-US" sz="1600" dirty="0">
                <a:solidFill>
                  <a:srgbClr val="C00000"/>
                </a:solidFill>
              </a:rPr>
              <a:t>Eldercare</a:t>
            </a:r>
          </a:p>
          <a:p>
            <a:pPr algn="ctr"/>
            <a:r>
              <a:rPr lang="en-US" sz="1600" dirty="0">
                <a:solidFill>
                  <a:srgbClr val="C00000"/>
                </a:solidFill>
              </a:rPr>
              <a:t>Spouse/significant other</a:t>
            </a:r>
          </a:p>
        </p:txBody>
      </p:sp>
      <p:sp>
        <p:nvSpPr>
          <p:cNvPr id="48" name="TextBox 47">
            <a:extLst>
              <a:ext uri="{FF2B5EF4-FFF2-40B4-BE49-F238E27FC236}">
                <a16:creationId xmlns:a16="http://schemas.microsoft.com/office/drawing/2014/main" id="{37F7F550-2FE0-EF4F-8063-EAD1003A2CE8}"/>
              </a:ext>
            </a:extLst>
          </p:cNvPr>
          <p:cNvSpPr txBox="1"/>
          <p:nvPr/>
        </p:nvSpPr>
        <p:spPr>
          <a:xfrm>
            <a:off x="4693402" y="5081983"/>
            <a:ext cx="2934600" cy="1323439"/>
          </a:xfrm>
          <a:prstGeom prst="rect">
            <a:avLst/>
          </a:prstGeom>
          <a:noFill/>
        </p:spPr>
        <p:txBody>
          <a:bodyPr wrap="square" rtlCol="0">
            <a:spAutoFit/>
          </a:bodyPr>
          <a:lstStyle/>
          <a:p>
            <a:pPr algn="ctr"/>
            <a:r>
              <a:rPr lang="en-US" sz="1600" dirty="0">
                <a:solidFill>
                  <a:srgbClr val="C00000"/>
                </a:solidFill>
              </a:rPr>
              <a:t>Schoolwork (homework, exams, papers)</a:t>
            </a:r>
          </a:p>
          <a:p>
            <a:pPr algn="ctr"/>
            <a:r>
              <a:rPr lang="en-US" sz="1600" dirty="0">
                <a:solidFill>
                  <a:srgbClr val="C00000"/>
                </a:solidFill>
              </a:rPr>
              <a:t>Communication with faculty</a:t>
            </a:r>
          </a:p>
          <a:p>
            <a:pPr algn="ctr"/>
            <a:r>
              <a:rPr lang="en-US" sz="1600" dirty="0">
                <a:solidFill>
                  <a:srgbClr val="C00000"/>
                </a:solidFill>
              </a:rPr>
              <a:t>Furthering education</a:t>
            </a:r>
          </a:p>
          <a:p>
            <a:pPr algn="ctr"/>
            <a:r>
              <a:rPr lang="en-US" sz="1600" dirty="0">
                <a:solidFill>
                  <a:srgbClr val="C00000"/>
                </a:solidFill>
              </a:rPr>
              <a:t>Time of transition</a:t>
            </a:r>
          </a:p>
        </p:txBody>
      </p:sp>
      <p:sp>
        <p:nvSpPr>
          <p:cNvPr id="49" name="TextBox 48">
            <a:extLst>
              <a:ext uri="{FF2B5EF4-FFF2-40B4-BE49-F238E27FC236}">
                <a16:creationId xmlns:a16="http://schemas.microsoft.com/office/drawing/2014/main" id="{DE9A4C12-9B10-D047-97AD-2602D2105EDE}"/>
              </a:ext>
            </a:extLst>
          </p:cNvPr>
          <p:cNvSpPr txBox="1"/>
          <p:nvPr/>
        </p:nvSpPr>
        <p:spPr>
          <a:xfrm>
            <a:off x="9814479" y="4947831"/>
            <a:ext cx="2418846" cy="584775"/>
          </a:xfrm>
          <a:prstGeom prst="rect">
            <a:avLst/>
          </a:prstGeom>
          <a:noFill/>
        </p:spPr>
        <p:txBody>
          <a:bodyPr wrap="square" rtlCol="0">
            <a:spAutoFit/>
          </a:bodyPr>
          <a:lstStyle/>
          <a:p>
            <a:pPr algn="ctr"/>
            <a:r>
              <a:rPr lang="en-US" sz="1600" dirty="0">
                <a:solidFill>
                  <a:srgbClr val="C00000"/>
                </a:solidFill>
              </a:rPr>
              <a:t>Work time with no pay</a:t>
            </a:r>
          </a:p>
          <a:p>
            <a:pPr algn="ctr"/>
            <a:r>
              <a:rPr lang="en-US" sz="1600" dirty="0">
                <a:solidFill>
                  <a:srgbClr val="C00000"/>
                </a:solidFill>
              </a:rPr>
              <a:t>Little autonomy</a:t>
            </a:r>
          </a:p>
        </p:txBody>
      </p:sp>
      <p:sp>
        <p:nvSpPr>
          <p:cNvPr id="53" name="TextBox 52">
            <a:extLst>
              <a:ext uri="{FF2B5EF4-FFF2-40B4-BE49-F238E27FC236}">
                <a16:creationId xmlns:a16="http://schemas.microsoft.com/office/drawing/2014/main" id="{B7DE7E6D-D44B-8C4C-9221-B425B69B0BF1}"/>
              </a:ext>
            </a:extLst>
          </p:cNvPr>
          <p:cNvSpPr txBox="1"/>
          <p:nvPr/>
        </p:nvSpPr>
        <p:spPr>
          <a:xfrm>
            <a:off x="10005174" y="2229403"/>
            <a:ext cx="1872805" cy="584775"/>
          </a:xfrm>
          <a:prstGeom prst="rect">
            <a:avLst/>
          </a:prstGeom>
          <a:noFill/>
        </p:spPr>
        <p:txBody>
          <a:bodyPr wrap="square" rtlCol="0">
            <a:spAutoFit/>
          </a:bodyPr>
          <a:lstStyle/>
          <a:p>
            <a:pPr algn="ctr"/>
            <a:r>
              <a:rPr lang="en-US" sz="1600" dirty="0">
                <a:solidFill>
                  <a:srgbClr val="C00000"/>
                </a:solidFill>
              </a:rPr>
              <a:t>Inflexible hours</a:t>
            </a:r>
          </a:p>
          <a:p>
            <a:pPr algn="ctr"/>
            <a:r>
              <a:rPr lang="en-US" sz="1600" dirty="0">
                <a:solidFill>
                  <a:srgbClr val="C00000"/>
                </a:solidFill>
              </a:rPr>
              <a:t>Commitment</a:t>
            </a:r>
          </a:p>
        </p:txBody>
      </p:sp>
    </p:spTree>
    <p:extLst>
      <p:ext uri="{BB962C8B-B14F-4D97-AF65-F5344CB8AC3E}">
        <p14:creationId xmlns:p14="http://schemas.microsoft.com/office/powerpoint/2010/main" val="25025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D15E-9B23-5A49-86D0-5B657460EC4C}"/>
              </a:ext>
            </a:extLst>
          </p:cNvPr>
          <p:cNvSpPr>
            <a:spLocks noGrp="1"/>
          </p:cNvSpPr>
          <p:nvPr>
            <p:ph type="title"/>
          </p:nvPr>
        </p:nvSpPr>
        <p:spPr>
          <a:xfrm>
            <a:off x="609600" y="960200"/>
            <a:ext cx="10972800" cy="1143200"/>
          </a:xfrm>
        </p:spPr>
        <p:txBody>
          <a:bodyPr/>
          <a:lstStyle/>
          <a:p>
            <a:r>
              <a:rPr lang="en-US" b="1" dirty="0"/>
              <a:t>Role Demand Issues Previously Explored</a:t>
            </a:r>
          </a:p>
        </p:txBody>
      </p:sp>
      <p:sp>
        <p:nvSpPr>
          <p:cNvPr id="3" name="Text Placeholder 2">
            <a:extLst>
              <a:ext uri="{FF2B5EF4-FFF2-40B4-BE49-F238E27FC236}">
                <a16:creationId xmlns:a16="http://schemas.microsoft.com/office/drawing/2014/main" id="{7FA1489B-710D-9045-9DCF-1EB5279AE503}"/>
              </a:ext>
            </a:extLst>
          </p:cNvPr>
          <p:cNvSpPr>
            <a:spLocks noGrp="1"/>
          </p:cNvSpPr>
          <p:nvPr>
            <p:ph type="body" idx="1"/>
          </p:nvPr>
        </p:nvSpPr>
        <p:spPr>
          <a:xfrm>
            <a:off x="0" y="2103228"/>
            <a:ext cx="6687574" cy="3611600"/>
          </a:xfrm>
        </p:spPr>
        <p:txBody>
          <a:bodyPr/>
          <a:lstStyle/>
          <a:p>
            <a:r>
              <a:rPr lang="en-US" dirty="0"/>
              <a:t>Role Demands are the physical, mental, and emotional aspects of a role </a:t>
            </a:r>
          </a:p>
          <a:p>
            <a:r>
              <a:rPr lang="en-US" dirty="0"/>
              <a:t>Role Demands Explored as Conflicts with One Another</a:t>
            </a:r>
          </a:p>
          <a:p>
            <a:pPr lvl="1"/>
            <a:r>
              <a:rPr lang="en-US" dirty="0"/>
              <a:t>Work-Family Conflict</a:t>
            </a:r>
          </a:p>
          <a:p>
            <a:pPr lvl="1"/>
            <a:r>
              <a:rPr lang="en-US" dirty="0"/>
              <a:t>Work-School Conflict</a:t>
            </a:r>
          </a:p>
          <a:p>
            <a:pPr lvl="1"/>
            <a:r>
              <a:rPr lang="en-US" dirty="0"/>
              <a:t>Work-Family-School Conflict </a:t>
            </a:r>
          </a:p>
          <a:p>
            <a:endParaRPr lang="en-US" dirty="0"/>
          </a:p>
        </p:txBody>
      </p:sp>
      <p:sp>
        <p:nvSpPr>
          <p:cNvPr id="4" name="Footer Placeholder 3">
            <a:extLst>
              <a:ext uri="{FF2B5EF4-FFF2-40B4-BE49-F238E27FC236}">
                <a16:creationId xmlns:a16="http://schemas.microsoft.com/office/drawing/2014/main" id="{B0355CBB-07AF-9B4E-A9C7-BB2D8A1D2FED}"/>
              </a:ext>
            </a:extLst>
          </p:cNvPr>
          <p:cNvSpPr>
            <a:spLocks noGrp="1"/>
          </p:cNvSpPr>
          <p:nvPr>
            <p:ph type="ftr" idx="11"/>
          </p:nvPr>
        </p:nvSpPr>
        <p:spPr/>
        <p:txBody>
          <a:bodyPr/>
          <a:lstStyle/>
          <a:p>
            <a:r>
              <a:rPr lang="en-US" dirty="0"/>
              <a:t>McQuade &amp; Scherer</a:t>
            </a:r>
          </a:p>
        </p:txBody>
      </p:sp>
      <p:sp>
        <p:nvSpPr>
          <p:cNvPr id="5" name="Slide Number Placeholder 4">
            <a:extLst>
              <a:ext uri="{FF2B5EF4-FFF2-40B4-BE49-F238E27FC236}">
                <a16:creationId xmlns:a16="http://schemas.microsoft.com/office/drawing/2014/main" id="{C287A222-1DC2-B041-9972-22A72CC59DC8}"/>
              </a:ext>
            </a:extLst>
          </p:cNvPr>
          <p:cNvSpPr>
            <a:spLocks noGrp="1"/>
          </p:cNvSpPr>
          <p:nvPr>
            <p:ph type="sldNum" idx="12"/>
          </p:nvPr>
        </p:nvSpPr>
        <p:spPr/>
        <p:txBody>
          <a:bodyPr/>
          <a:lstStyle/>
          <a:p>
            <a:fld id="{1AC0976D-C3D5-4C45-8D7E-D67DCEC18C8B}" type="slidenum">
              <a:rPr lang="en-US" smtClean="0"/>
              <a:t>7</a:t>
            </a:fld>
            <a:endParaRPr lang="en-US"/>
          </a:p>
        </p:txBody>
      </p:sp>
      <p:pic>
        <p:nvPicPr>
          <p:cNvPr id="7" name="Picture 6" descr="A picture containing text&#10;&#10;Description automatically generated">
            <a:extLst>
              <a:ext uri="{FF2B5EF4-FFF2-40B4-BE49-F238E27FC236}">
                <a16:creationId xmlns:a16="http://schemas.microsoft.com/office/drawing/2014/main" id="{3809C3D7-B5C3-4E4C-B172-F283EC6CE286}"/>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6987457" y="2569292"/>
            <a:ext cx="4726899" cy="3145536"/>
          </a:xfrm>
          <a:prstGeom prst="rect">
            <a:avLst/>
          </a:prstGeom>
        </p:spPr>
      </p:pic>
    </p:spTree>
    <p:extLst>
      <p:ext uri="{BB962C8B-B14F-4D97-AF65-F5344CB8AC3E}">
        <p14:creationId xmlns:p14="http://schemas.microsoft.com/office/powerpoint/2010/main" val="2445539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3DE6-20F7-8045-B8A1-01F68F737C12}"/>
              </a:ext>
            </a:extLst>
          </p:cNvPr>
          <p:cNvSpPr>
            <a:spLocks noGrp="1"/>
          </p:cNvSpPr>
          <p:nvPr>
            <p:ph type="title"/>
          </p:nvPr>
        </p:nvSpPr>
        <p:spPr>
          <a:xfrm>
            <a:off x="609600" y="1195637"/>
            <a:ext cx="10972800" cy="1143200"/>
          </a:xfrm>
        </p:spPr>
        <p:txBody>
          <a:bodyPr/>
          <a:lstStyle/>
          <a:p>
            <a:r>
              <a:rPr lang="en-US" b="1" dirty="0"/>
              <a:t>Total Role Demands</a:t>
            </a:r>
          </a:p>
        </p:txBody>
      </p:sp>
      <p:sp>
        <p:nvSpPr>
          <p:cNvPr id="6" name="Slide Number Placeholder 5">
            <a:extLst>
              <a:ext uri="{FF2B5EF4-FFF2-40B4-BE49-F238E27FC236}">
                <a16:creationId xmlns:a16="http://schemas.microsoft.com/office/drawing/2014/main" id="{8DA312BF-40A7-FF42-8A8E-81F60E2CDB3B}"/>
              </a:ext>
            </a:extLst>
          </p:cNvPr>
          <p:cNvSpPr>
            <a:spLocks noGrp="1"/>
          </p:cNvSpPr>
          <p:nvPr>
            <p:ph type="sldNum" idx="12"/>
          </p:nvPr>
        </p:nvSpPr>
        <p:spPr/>
        <p:txBody>
          <a:bodyPr/>
          <a:lstStyle/>
          <a:p>
            <a:fld id="{1AC0976D-C3D5-4C45-8D7E-D67DCEC18C8B}" type="slidenum">
              <a:rPr lang="en-US" smtClean="0"/>
              <a:t>8</a:t>
            </a:fld>
            <a:endParaRPr lang="en-US"/>
          </a:p>
        </p:txBody>
      </p:sp>
      <p:sp>
        <p:nvSpPr>
          <p:cNvPr id="4" name="Footer Placeholder 3">
            <a:extLst>
              <a:ext uri="{FF2B5EF4-FFF2-40B4-BE49-F238E27FC236}">
                <a16:creationId xmlns:a16="http://schemas.microsoft.com/office/drawing/2014/main" id="{7D8C0149-A1DB-9743-8C30-52388EE71972}"/>
              </a:ext>
            </a:extLst>
          </p:cNvPr>
          <p:cNvSpPr>
            <a:spLocks noGrp="1"/>
          </p:cNvSpPr>
          <p:nvPr>
            <p:ph type="ftr" idx="11"/>
          </p:nvPr>
        </p:nvSpPr>
        <p:spPr/>
        <p:txBody>
          <a:bodyPr/>
          <a:lstStyle/>
          <a:p>
            <a:r>
              <a:rPr lang="en-US" dirty="0"/>
              <a:t>McQuade &amp; Scherer</a:t>
            </a:r>
          </a:p>
        </p:txBody>
      </p:sp>
      <p:grpSp>
        <p:nvGrpSpPr>
          <p:cNvPr id="27" name="Group 26">
            <a:extLst>
              <a:ext uri="{FF2B5EF4-FFF2-40B4-BE49-F238E27FC236}">
                <a16:creationId xmlns:a16="http://schemas.microsoft.com/office/drawing/2014/main" id="{54D733CF-B0F5-D648-9D8A-7900599B223F}"/>
              </a:ext>
            </a:extLst>
          </p:cNvPr>
          <p:cNvGrpSpPr/>
          <p:nvPr/>
        </p:nvGrpSpPr>
        <p:grpSpPr>
          <a:xfrm>
            <a:off x="1718057" y="2924622"/>
            <a:ext cx="8755885" cy="1927377"/>
            <a:chOff x="1491514" y="2915041"/>
            <a:chExt cx="8755885" cy="1927377"/>
          </a:xfrm>
        </p:grpSpPr>
        <p:sp>
          <p:nvSpPr>
            <p:cNvPr id="24" name="Oval 23">
              <a:extLst>
                <a:ext uri="{FF2B5EF4-FFF2-40B4-BE49-F238E27FC236}">
                  <a16:creationId xmlns:a16="http://schemas.microsoft.com/office/drawing/2014/main" id="{FB8305DC-15DF-8B4E-B8DB-527112B37153}"/>
                </a:ext>
              </a:extLst>
            </p:cNvPr>
            <p:cNvSpPr/>
            <p:nvPr/>
          </p:nvSpPr>
          <p:spPr>
            <a:xfrm>
              <a:off x="1491514" y="2915041"/>
              <a:ext cx="2934600" cy="187705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887C0C06-A1D0-854E-8F55-11F6F9ACA27E}"/>
                </a:ext>
              </a:extLst>
            </p:cNvPr>
            <p:cNvSpPr txBox="1"/>
            <p:nvPr/>
          </p:nvSpPr>
          <p:spPr>
            <a:xfrm>
              <a:off x="1944601" y="3421188"/>
              <a:ext cx="2028425" cy="830997"/>
            </a:xfrm>
            <a:prstGeom prst="rect">
              <a:avLst/>
            </a:prstGeom>
            <a:noFill/>
          </p:spPr>
          <p:txBody>
            <a:bodyPr wrap="square" rtlCol="0">
              <a:spAutoFit/>
            </a:bodyPr>
            <a:lstStyle/>
            <a:p>
              <a:pPr algn="ctr"/>
              <a:r>
                <a:rPr lang="en-US" sz="2400" dirty="0">
                  <a:solidFill>
                    <a:schemeClr val="bg1"/>
                  </a:solidFill>
                </a:rPr>
                <a:t>Total Role Demands</a:t>
              </a:r>
            </a:p>
          </p:txBody>
        </p:sp>
        <p:grpSp>
          <p:nvGrpSpPr>
            <p:cNvPr id="16" name="Group 15">
              <a:extLst>
                <a:ext uri="{FF2B5EF4-FFF2-40B4-BE49-F238E27FC236}">
                  <a16:creationId xmlns:a16="http://schemas.microsoft.com/office/drawing/2014/main" id="{AA5C7C42-36DC-2F4C-B46A-4866179CAFEC}"/>
                </a:ext>
              </a:extLst>
            </p:cNvPr>
            <p:cNvGrpSpPr/>
            <p:nvPr/>
          </p:nvGrpSpPr>
          <p:grpSpPr>
            <a:xfrm>
              <a:off x="7312799" y="2965360"/>
              <a:ext cx="2934600" cy="1877058"/>
              <a:chOff x="7312799" y="2965360"/>
              <a:chExt cx="2934600" cy="1877058"/>
            </a:xfrm>
          </p:grpSpPr>
          <p:sp>
            <p:nvSpPr>
              <p:cNvPr id="18" name="Oval 17">
                <a:extLst>
                  <a:ext uri="{FF2B5EF4-FFF2-40B4-BE49-F238E27FC236}">
                    <a16:creationId xmlns:a16="http://schemas.microsoft.com/office/drawing/2014/main" id="{171D7450-0724-8A47-A57F-4102894C384F}"/>
                  </a:ext>
                </a:extLst>
              </p:cNvPr>
              <p:cNvSpPr/>
              <p:nvPr/>
            </p:nvSpPr>
            <p:spPr>
              <a:xfrm>
                <a:off x="7312799" y="2965360"/>
                <a:ext cx="2934600" cy="187705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99E668F-CAD4-5C45-AFBF-E0C6F2367E72}"/>
                  </a:ext>
                </a:extLst>
              </p:cNvPr>
              <p:cNvSpPr txBox="1"/>
              <p:nvPr/>
            </p:nvSpPr>
            <p:spPr>
              <a:xfrm>
                <a:off x="8069118" y="3434069"/>
                <a:ext cx="2028425" cy="830997"/>
              </a:xfrm>
              <a:prstGeom prst="rect">
                <a:avLst/>
              </a:prstGeom>
              <a:noFill/>
            </p:spPr>
            <p:txBody>
              <a:bodyPr wrap="square" rtlCol="0">
                <a:spAutoFit/>
              </a:bodyPr>
              <a:lstStyle/>
              <a:p>
                <a:r>
                  <a:rPr lang="en-US" sz="2400" dirty="0">
                    <a:solidFill>
                      <a:schemeClr val="bg1"/>
                    </a:solidFill>
                  </a:rPr>
                  <a:t>Stress Response</a:t>
                </a:r>
              </a:p>
            </p:txBody>
          </p:sp>
        </p:grpSp>
      </p:grpSp>
      <p:cxnSp>
        <p:nvCxnSpPr>
          <p:cNvPr id="7" name="Straight Arrow Connector 6">
            <a:extLst>
              <a:ext uri="{FF2B5EF4-FFF2-40B4-BE49-F238E27FC236}">
                <a16:creationId xmlns:a16="http://schemas.microsoft.com/office/drawing/2014/main" id="{5D10884A-6C64-074F-9243-BE8A77DFDFE6}"/>
              </a:ext>
            </a:extLst>
          </p:cNvPr>
          <p:cNvCxnSpPr>
            <a:cxnSpLocks/>
          </p:cNvCxnSpPr>
          <p:nvPr/>
        </p:nvCxnSpPr>
        <p:spPr>
          <a:xfrm flipV="1">
            <a:off x="2165931" y="3545047"/>
            <a:ext cx="0" cy="513763"/>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0926E22-3853-BB4C-AF0D-833B9DBFA1A8}"/>
              </a:ext>
            </a:extLst>
          </p:cNvPr>
          <p:cNvCxnSpPr>
            <a:cxnSpLocks/>
          </p:cNvCxnSpPr>
          <p:nvPr/>
        </p:nvCxnSpPr>
        <p:spPr>
          <a:xfrm flipV="1">
            <a:off x="8044444" y="3573838"/>
            <a:ext cx="0" cy="513763"/>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1AE598D-8C79-1E4B-8CDD-CC66C1B0E75D}"/>
              </a:ext>
            </a:extLst>
          </p:cNvPr>
          <p:cNvCxnSpPr>
            <a:cxnSpLocks/>
          </p:cNvCxnSpPr>
          <p:nvPr/>
        </p:nvCxnSpPr>
        <p:spPr>
          <a:xfrm>
            <a:off x="4817269" y="3886348"/>
            <a:ext cx="2557462" cy="0"/>
          </a:xfrm>
          <a:prstGeom prst="straightConnector1">
            <a:avLst/>
          </a:prstGeom>
          <a:ln w="698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558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3DE6-20F7-8045-B8A1-01F68F737C12}"/>
              </a:ext>
            </a:extLst>
          </p:cNvPr>
          <p:cNvSpPr>
            <a:spLocks noGrp="1"/>
          </p:cNvSpPr>
          <p:nvPr>
            <p:ph type="title"/>
          </p:nvPr>
        </p:nvSpPr>
        <p:spPr>
          <a:xfrm>
            <a:off x="609600" y="877738"/>
            <a:ext cx="10972800" cy="1143200"/>
          </a:xfrm>
        </p:spPr>
        <p:txBody>
          <a:bodyPr/>
          <a:lstStyle/>
          <a:p>
            <a:r>
              <a:rPr lang="en-US" b="1" dirty="0"/>
              <a:t>Important Role of Resources</a:t>
            </a:r>
          </a:p>
        </p:txBody>
      </p:sp>
      <p:sp>
        <p:nvSpPr>
          <p:cNvPr id="6" name="Slide Number Placeholder 5">
            <a:extLst>
              <a:ext uri="{FF2B5EF4-FFF2-40B4-BE49-F238E27FC236}">
                <a16:creationId xmlns:a16="http://schemas.microsoft.com/office/drawing/2014/main" id="{8DA312BF-40A7-FF42-8A8E-81F60E2CDB3B}"/>
              </a:ext>
            </a:extLst>
          </p:cNvPr>
          <p:cNvSpPr>
            <a:spLocks noGrp="1"/>
          </p:cNvSpPr>
          <p:nvPr>
            <p:ph type="sldNum" idx="12"/>
          </p:nvPr>
        </p:nvSpPr>
        <p:spPr/>
        <p:txBody>
          <a:bodyPr/>
          <a:lstStyle/>
          <a:p>
            <a:fld id="{1AC0976D-C3D5-4C45-8D7E-D67DCEC18C8B}" type="slidenum">
              <a:rPr lang="en-US" smtClean="0"/>
              <a:t>9</a:t>
            </a:fld>
            <a:endParaRPr lang="en-US"/>
          </a:p>
        </p:txBody>
      </p:sp>
      <p:sp>
        <p:nvSpPr>
          <p:cNvPr id="4" name="Footer Placeholder 3">
            <a:extLst>
              <a:ext uri="{FF2B5EF4-FFF2-40B4-BE49-F238E27FC236}">
                <a16:creationId xmlns:a16="http://schemas.microsoft.com/office/drawing/2014/main" id="{7D8C0149-A1DB-9743-8C30-52388EE71972}"/>
              </a:ext>
            </a:extLst>
          </p:cNvPr>
          <p:cNvSpPr>
            <a:spLocks noGrp="1"/>
          </p:cNvSpPr>
          <p:nvPr>
            <p:ph type="ftr" idx="11"/>
          </p:nvPr>
        </p:nvSpPr>
        <p:spPr/>
        <p:txBody>
          <a:bodyPr/>
          <a:lstStyle/>
          <a:p>
            <a:r>
              <a:rPr lang="en-US" dirty="0"/>
              <a:t>McQuade &amp; Scherer</a:t>
            </a:r>
          </a:p>
        </p:txBody>
      </p:sp>
      <p:sp>
        <p:nvSpPr>
          <p:cNvPr id="13" name="TextBox 12">
            <a:extLst>
              <a:ext uri="{FF2B5EF4-FFF2-40B4-BE49-F238E27FC236}">
                <a16:creationId xmlns:a16="http://schemas.microsoft.com/office/drawing/2014/main" id="{167CA11F-36D5-D346-BA43-E103588ECAE9}"/>
              </a:ext>
            </a:extLst>
          </p:cNvPr>
          <p:cNvSpPr txBox="1"/>
          <p:nvPr/>
        </p:nvSpPr>
        <p:spPr>
          <a:xfrm>
            <a:off x="3653212" y="5057805"/>
            <a:ext cx="5650445" cy="1323439"/>
          </a:xfrm>
          <a:prstGeom prst="rect">
            <a:avLst/>
          </a:prstGeom>
          <a:noFill/>
        </p:spPr>
        <p:txBody>
          <a:bodyPr wrap="square" rtlCol="0">
            <a:spAutoFit/>
          </a:bodyPr>
          <a:lstStyle/>
          <a:p>
            <a:r>
              <a:rPr lang="en-US" sz="2000" dirty="0">
                <a:solidFill>
                  <a:srgbClr val="FFFF00"/>
                </a:solidFill>
              </a:rPr>
              <a:t>Resources:</a:t>
            </a:r>
            <a:r>
              <a:rPr lang="en-US" sz="2000" dirty="0">
                <a:solidFill>
                  <a:schemeClr val="bg1"/>
                </a:solidFill>
              </a:rPr>
              <a:t> Means provided to a person </a:t>
            </a:r>
          </a:p>
          <a:p>
            <a:r>
              <a:rPr lang="en-US" sz="2000" dirty="0">
                <a:solidFill>
                  <a:schemeClr val="bg1"/>
                </a:solidFill>
              </a:rPr>
              <a:t>(i.e. adequate personnel, supportive boss, supportive spouse, flexible hours, online classes, supportive professor/advisor)</a:t>
            </a:r>
          </a:p>
        </p:txBody>
      </p:sp>
      <p:grpSp>
        <p:nvGrpSpPr>
          <p:cNvPr id="25" name="Group 24">
            <a:extLst>
              <a:ext uri="{FF2B5EF4-FFF2-40B4-BE49-F238E27FC236}">
                <a16:creationId xmlns:a16="http://schemas.microsoft.com/office/drawing/2014/main" id="{2C77AAEC-993E-5148-83AD-2F49D63E9645}"/>
              </a:ext>
            </a:extLst>
          </p:cNvPr>
          <p:cNvGrpSpPr/>
          <p:nvPr/>
        </p:nvGrpSpPr>
        <p:grpSpPr>
          <a:xfrm>
            <a:off x="1718057" y="2069614"/>
            <a:ext cx="8755885" cy="3114445"/>
            <a:chOff x="1718057" y="2069614"/>
            <a:chExt cx="8755885" cy="3114445"/>
          </a:xfrm>
        </p:grpSpPr>
        <p:grpSp>
          <p:nvGrpSpPr>
            <p:cNvPr id="23" name="Group 22">
              <a:extLst>
                <a:ext uri="{FF2B5EF4-FFF2-40B4-BE49-F238E27FC236}">
                  <a16:creationId xmlns:a16="http://schemas.microsoft.com/office/drawing/2014/main" id="{59A80083-B65F-C645-91F9-65BC90187F7B}"/>
                </a:ext>
              </a:extLst>
            </p:cNvPr>
            <p:cNvGrpSpPr/>
            <p:nvPr/>
          </p:nvGrpSpPr>
          <p:grpSpPr>
            <a:xfrm>
              <a:off x="1718057" y="2069614"/>
              <a:ext cx="8755885" cy="3114445"/>
              <a:chOff x="1718057" y="2069614"/>
              <a:chExt cx="8755885" cy="3114445"/>
            </a:xfrm>
          </p:grpSpPr>
          <p:grpSp>
            <p:nvGrpSpPr>
              <p:cNvPr id="3" name="Group 2">
                <a:extLst>
                  <a:ext uri="{FF2B5EF4-FFF2-40B4-BE49-F238E27FC236}">
                    <a16:creationId xmlns:a16="http://schemas.microsoft.com/office/drawing/2014/main" id="{81F4A3D5-31CB-EC40-A0CB-59CF04B6BCC7}"/>
                  </a:ext>
                </a:extLst>
              </p:cNvPr>
              <p:cNvGrpSpPr/>
              <p:nvPr/>
            </p:nvGrpSpPr>
            <p:grpSpPr>
              <a:xfrm>
                <a:off x="4953618" y="2069614"/>
                <a:ext cx="2033752" cy="1322410"/>
                <a:chOff x="4852579" y="2183589"/>
                <a:chExt cx="2033752" cy="1322410"/>
              </a:xfrm>
            </p:grpSpPr>
            <p:sp>
              <p:nvSpPr>
                <p:cNvPr id="12" name="Oval 11">
                  <a:extLst>
                    <a:ext uri="{FF2B5EF4-FFF2-40B4-BE49-F238E27FC236}">
                      <a16:creationId xmlns:a16="http://schemas.microsoft.com/office/drawing/2014/main" id="{75BBA4CD-196B-FA4C-97FC-13154A856048}"/>
                    </a:ext>
                  </a:extLst>
                </p:cNvPr>
                <p:cNvSpPr/>
                <p:nvPr/>
              </p:nvSpPr>
              <p:spPr>
                <a:xfrm>
                  <a:off x="4892301" y="2183589"/>
                  <a:ext cx="1954309" cy="132241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E8F82E2-9A6D-1B44-B723-5EAA8DEEAD8E}"/>
                    </a:ext>
                  </a:extLst>
                </p:cNvPr>
                <p:cNvSpPr txBox="1"/>
                <p:nvPr/>
              </p:nvSpPr>
              <p:spPr>
                <a:xfrm>
                  <a:off x="4852579" y="2629341"/>
                  <a:ext cx="2033752" cy="461665"/>
                </a:xfrm>
                <a:prstGeom prst="rect">
                  <a:avLst/>
                </a:prstGeom>
                <a:noFill/>
              </p:spPr>
              <p:txBody>
                <a:bodyPr wrap="square" rtlCol="0">
                  <a:spAutoFit/>
                </a:bodyPr>
                <a:lstStyle/>
                <a:p>
                  <a:pPr algn="ctr"/>
                  <a:r>
                    <a:rPr lang="en-US" sz="2400" dirty="0">
                      <a:solidFill>
                        <a:schemeClr val="bg1"/>
                      </a:solidFill>
                    </a:rPr>
                    <a:t>Resources</a:t>
                  </a:r>
                  <a:endParaRPr lang="en-US" dirty="0">
                    <a:solidFill>
                      <a:schemeClr val="bg1"/>
                    </a:solidFill>
                  </a:endParaRPr>
                </a:p>
              </p:txBody>
            </p:sp>
          </p:grpSp>
          <p:grpSp>
            <p:nvGrpSpPr>
              <p:cNvPr id="14" name="Group 13">
                <a:extLst>
                  <a:ext uri="{FF2B5EF4-FFF2-40B4-BE49-F238E27FC236}">
                    <a16:creationId xmlns:a16="http://schemas.microsoft.com/office/drawing/2014/main" id="{5DF9DB18-C168-914E-80DC-69FEA3B0EC19}"/>
                  </a:ext>
                </a:extLst>
              </p:cNvPr>
              <p:cNvGrpSpPr/>
              <p:nvPr/>
            </p:nvGrpSpPr>
            <p:grpSpPr>
              <a:xfrm>
                <a:off x="1718057" y="3256682"/>
                <a:ext cx="8755885" cy="1927377"/>
                <a:chOff x="1491514" y="2915041"/>
                <a:chExt cx="8755885" cy="1927377"/>
              </a:xfrm>
            </p:grpSpPr>
            <p:sp>
              <p:nvSpPr>
                <p:cNvPr id="15" name="Oval 14">
                  <a:extLst>
                    <a:ext uri="{FF2B5EF4-FFF2-40B4-BE49-F238E27FC236}">
                      <a16:creationId xmlns:a16="http://schemas.microsoft.com/office/drawing/2014/main" id="{8F4E7D1D-92D3-C746-8E9A-1A508863C508}"/>
                    </a:ext>
                  </a:extLst>
                </p:cNvPr>
                <p:cNvSpPr/>
                <p:nvPr/>
              </p:nvSpPr>
              <p:spPr>
                <a:xfrm>
                  <a:off x="1491514" y="2915041"/>
                  <a:ext cx="2934600" cy="187705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38EE462-6EF0-CE46-A136-E4B5AEF75637}"/>
                    </a:ext>
                  </a:extLst>
                </p:cNvPr>
                <p:cNvSpPr txBox="1"/>
                <p:nvPr/>
              </p:nvSpPr>
              <p:spPr>
                <a:xfrm>
                  <a:off x="1944601" y="3421188"/>
                  <a:ext cx="2028425" cy="830997"/>
                </a:xfrm>
                <a:prstGeom prst="rect">
                  <a:avLst/>
                </a:prstGeom>
                <a:noFill/>
              </p:spPr>
              <p:txBody>
                <a:bodyPr wrap="square" rtlCol="0">
                  <a:spAutoFit/>
                </a:bodyPr>
                <a:lstStyle/>
                <a:p>
                  <a:pPr algn="ctr"/>
                  <a:r>
                    <a:rPr lang="en-US" sz="2400" dirty="0">
                      <a:solidFill>
                        <a:schemeClr val="bg1"/>
                      </a:solidFill>
                    </a:rPr>
                    <a:t>Total Role Demands</a:t>
                  </a:r>
                </a:p>
              </p:txBody>
            </p:sp>
            <p:cxnSp>
              <p:nvCxnSpPr>
                <p:cNvPr id="17" name="Straight Arrow Connector 16">
                  <a:extLst>
                    <a:ext uri="{FF2B5EF4-FFF2-40B4-BE49-F238E27FC236}">
                      <a16:creationId xmlns:a16="http://schemas.microsoft.com/office/drawing/2014/main" id="{F91E060E-1804-0D43-985F-AD81B8961CE4}"/>
                    </a:ext>
                  </a:extLst>
                </p:cNvPr>
                <p:cNvCxnSpPr>
                  <a:cxnSpLocks/>
                </p:cNvCxnSpPr>
                <p:nvPr/>
              </p:nvCxnSpPr>
              <p:spPr>
                <a:xfrm>
                  <a:off x="4614959" y="3849568"/>
                  <a:ext cx="2562782" cy="0"/>
                </a:xfrm>
                <a:prstGeom prst="straightConnector1">
                  <a:avLst/>
                </a:prstGeom>
                <a:ln w="6032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B1E9343A-4E3C-344F-A784-C5A30BD6595D}"/>
                    </a:ext>
                  </a:extLst>
                </p:cNvPr>
                <p:cNvGrpSpPr/>
                <p:nvPr/>
              </p:nvGrpSpPr>
              <p:grpSpPr>
                <a:xfrm>
                  <a:off x="7312799" y="2965360"/>
                  <a:ext cx="2934600" cy="1877058"/>
                  <a:chOff x="7312799" y="2965360"/>
                  <a:chExt cx="2934600" cy="1877058"/>
                </a:xfrm>
              </p:grpSpPr>
              <p:sp>
                <p:nvSpPr>
                  <p:cNvPr id="20" name="Oval 19">
                    <a:extLst>
                      <a:ext uri="{FF2B5EF4-FFF2-40B4-BE49-F238E27FC236}">
                        <a16:creationId xmlns:a16="http://schemas.microsoft.com/office/drawing/2014/main" id="{AC665FA6-7742-C844-B4D6-4369B94E55BF}"/>
                      </a:ext>
                    </a:extLst>
                  </p:cNvPr>
                  <p:cNvSpPr/>
                  <p:nvPr/>
                </p:nvSpPr>
                <p:spPr>
                  <a:xfrm>
                    <a:off x="7312799" y="2965360"/>
                    <a:ext cx="2934600" cy="187705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2D056E40-8B7A-BF46-99EC-28DA9FDD103A}"/>
                      </a:ext>
                    </a:extLst>
                  </p:cNvPr>
                  <p:cNvSpPr txBox="1"/>
                  <p:nvPr/>
                </p:nvSpPr>
                <p:spPr>
                  <a:xfrm>
                    <a:off x="7765886" y="3097828"/>
                    <a:ext cx="2028425" cy="1569660"/>
                  </a:xfrm>
                  <a:prstGeom prst="rect">
                    <a:avLst/>
                  </a:prstGeom>
                  <a:noFill/>
                </p:spPr>
                <p:txBody>
                  <a:bodyPr wrap="square" rtlCol="0">
                    <a:spAutoFit/>
                  </a:bodyPr>
                  <a:lstStyle/>
                  <a:p>
                    <a:pPr algn="ctr"/>
                    <a:r>
                      <a:rPr lang="en-US" sz="2400" dirty="0">
                        <a:solidFill>
                          <a:schemeClr val="bg1"/>
                        </a:solidFill>
                      </a:rPr>
                      <a:t>Negative Stress Response and Burnout</a:t>
                    </a:r>
                  </a:p>
                </p:txBody>
              </p:sp>
            </p:grpSp>
            <p:sp>
              <p:nvSpPr>
                <p:cNvPr id="19" name="TextBox 18">
                  <a:extLst>
                    <a:ext uri="{FF2B5EF4-FFF2-40B4-BE49-F238E27FC236}">
                      <a16:creationId xmlns:a16="http://schemas.microsoft.com/office/drawing/2014/main" id="{873D0F45-F3BC-BA44-A008-4A4E166EF25C}"/>
                    </a:ext>
                  </a:extLst>
                </p:cNvPr>
                <p:cNvSpPr txBox="1"/>
                <p:nvPr/>
              </p:nvSpPr>
              <p:spPr>
                <a:xfrm>
                  <a:off x="5118846" y="2965360"/>
                  <a:ext cx="1501221" cy="769441"/>
                </a:xfrm>
                <a:prstGeom prst="rect">
                  <a:avLst/>
                </a:prstGeom>
                <a:noFill/>
              </p:spPr>
              <p:txBody>
                <a:bodyPr wrap="square" rtlCol="0">
                  <a:spAutoFit/>
                </a:bodyPr>
                <a:lstStyle/>
                <a:p>
                  <a:pPr algn="ctr"/>
                  <a:endParaRPr lang="en-US" sz="4400" b="1" dirty="0">
                    <a:solidFill>
                      <a:srgbClr val="FF0000"/>
                    </a:solidFill>
                  </a:endParaRPr>
                </a:p>
              </p:txBody>
            </p:sp>
          </p:grpSp>
        </p:grpSp>
        <p:cxnSp>
          <p:nvCxnSpPr>
            <p:cNvPr id="22" name="Straight Arrow Connector 21">
              <a:extLst>
                <a:ext uri="{FF2B5EF4-FFF2-40B4-BE49-F238E27FC236}">
                  <a16:creationId xmlns:a16="http://schemas.microsoft.com/office/drawing/2014/main" id="{61CA1140-D3D2-C143-870D-A78F78E2A3A0}"/>
                </a:ext>
              </a:extLst>
            </p:cNvPr>
            <p:cNvCxnSpPr>
              <a:cxnSpLocks/>
            </p:cNvCxnSpPr>
            <p:nvPr/>
          </p:nvCxnSpPr>
          <p:spPr>
            <a:xfrm>
              <a:off x="5970494" y="3477047"/>
              <a:ext cx="0" cy="58050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27557448"/>
      </p:ext>
    </p:extLst>
  </p:cSld>
  <p:clrMapOvr>
    <a:masterClrMapping/>
  </p:clrMapOvr>
</p:sld>
</file>

<file path=ppt/theme/theme1.xml><?xml version="1.0" encoding="utf-8"?>
<a:theme xmlns:a="http://schemas.openxmlformats.org/drawingml/2006/main" name="UN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O" id="{DAC03EFA-530B-464F-9FF7-44A3E337CAD2}" vid="{44FE7B24-EA44-4CD0-8CE5-455F41F499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UNO</Template>
  <TotalTime>17347</TotalTime>
  <Words>3281</Words>
  <Application>Microsoft Macintosh PowerPoint</Application>
  <PresentationFormat>Widescreen</PresentationFormat>
  <Paragraphs>404</Paragraphs>
  <Slides>48</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UNO</vt:lpstr>
      <vt:lpstr>    The Moderating Role of Coping Resilience on the Relation Between Total Role Demands on Daytime Sleepiness in Working College Students</vt:lpstr>
      <vt:lpstr>Big Picture: The Problem</vt:lpstr>
      <vt:lpstr>Big Picture: Possible Solution</vt:lpstr>
      <vt:lpstr> Big Picture: Purpose of Study</vt:lpstr>
      <vt:lpstr>Why We Care?</vt:lpstr>
      <vt:lpstr>PowerPoint Presentation</vt:lpstr>
      <vt:lpstr>Role Demand Issues Previously Explored</vt:lpstr>
      <vt:lpstr>Total Role Demands</vt:lpstr>
      <vt:lpstr>Important Role of Resources</vt:lpstr>
      <vt:lpstr>Theoretical Framework </vt:lpstr>
      <vt:lpstr>Theoretical Framework: Job Demands-Resource Model</vt:lpstr>
      <vt:lpstr>Job Resources-Demand Model</vt:lpstr>
      <vt:lpstr>Coping Resilience</vt:lpstr>
      <vt:lpstr>Hypotheses and Variables </vt:lpstr>
      <vt:lpstr>Hypotheses and Variables </vt:lpstr>
      <vt:lpstr>Hypotheses and Variables</vt:lpstr>
      <vt:lpstr>Hypotheses and Variables</vt:lpstr>
      <vt:lpstr>Hypotheses and Variables</vt:lpstr>
      <vt:lpstr>Hypotheses and Variables</vt:lpstr>
      <vt:lpstr>Hypotheses and Variables</vt:lpstr>
      <vt:lpstr>Methodology </vt:lpstr>
      <vt:lpstr>Participants and Data Collection</vt:lpstr>
      <vt:lpstr>Measures of Study Variables</vt:lpstr>
      <vt:lpstr>Total Role Demands: Hours Spent in Various Roles (Scherer, 2018)</vt:lpstr>
      <vt:lpstr>Sleep Health: Jenkins Sleep Scale (Jenkins et al., 1988)</vt:lpstr>
      <vt:lpstr>Daytime Sleepiness: Epworth Sleepiness Scale (Johns, 1991)</vt:lpstr>
      <vt:lpstr>Coping Resilience: Brief Resilient Coping Scale (Sinclair &amp; Wallston, 2004)</vt:lpstr>
      <vt:lpstr>PowerPoint Presentation</vt:lpstr>
      <vt:lpstr>Analysis</vt:lpstr>
      <vt:lpstr>Results for Hypothesis 1: Total role demands on sleep health</vt:lpstr>
      <vt:lpstr>Results for Hypothesis 2: Total role demands on daytime sleepiness</vt:lpstr>
      <vt:lpstr>Results for Hypothesis 3: Coping resilience on sleep health </vt:lpstr>
      <vt:lpstr>Results of Hypothesis 4: Coping resilience on daytime sleepiness</vt:lpstr>
      <vt:lpstr>Results of Hypothesis 5: Coping resilience moderating the effect of total role demands on sleep health</vt:lpstr>
      <vt:lpstr>Results of Hypothesis 6: Coping resilience moderating the effect of total role demands on daytime sleepiness</vt:lpstr>
      <vt:lpstr>PowerPoint Presentation</vt:lpstr>
      <vt:lpstr>Discussion</vt:lpstr>
      <vt:lpstr>Summary of Results</vt:lpstr>
      <vt:lpstr>Implications</vt:lpstr>
      <vt:lpstr>Limitation 1: Cross-Sectional Study</vt:lpstr>
      <vt:lpstr>Limitation 2: Lack of Diversity in the College Sample </vt:lpstr>
      <vt:lpstr>Limitation 3: Over Reliance on Self-Report Data </vt:lpstr>
      <vt:lpstr>Future Direction 1: Further Exploration of Measures</vt:lpstr>
      <vt:lpstr>Future Direction 2: Social Companionship and Relationships</vt:lpstr>
      <vt:lpstr>Future Direction 3: Recovery</vt:lpstr>
      <vt:lpstr>Thank You to Dr. Lisa Scherer and My Colleagues on Her Research Team  Questions?  </vt:lpstr>
      <vt:lpstr>Key References</vt:lpstr>
      <vt:lpstr>Key References</vt:lpstr>
    </vt:vector>
  </TitlesOfParts>
  <Company>University of Nebraska at Omaha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Scherer</dc:creator>
  <cp:lastModifiedBy>Emily McQuade</cp:lastModifiedBy>
  <cp:revision>265</cp:revision>
  <dcterms:created xsi:type="dcterms:W3CDTF">2017-02-24T21:59:07Z</dcterms:created>
  <dcterms:modified xsi:type="dcterms:W3CDTF">2021-02-05T17:39:09Z</dcterms:modified>
</cp:coreProperties>
</file>