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65760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Remski" initials="LR" lastIdx="9" clrIdx="0">
    <p:extLst>
      <p:ext uri="{19B8F6BF-5375-455C-9EA6-DF929625EA0E}">
        <p15:presenceInfo xmlns:p15="http://schemas.microsoft.com/office/powerpoint/2012/main" userId="Lindsey Rem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90" autoAdjust="0"/>
    <p:restoredTop sz="95885" autoAdjust="0"/>
  </p:normalViewPr>
  <p:slideViewPr>
    <p:cSldViewPr snapToGrid="0" snapToObjects="1">
      <p:cViewPr varScale="1">
        <p:scale>
          <a:sx n="15" d="100"/>
          <a:sy n="15" d="100"/>
        </p:scale>
        <p:origin x="2134" y="110"/>
      </p:cViewPr>
      <p:guideLst>
        <p:guide orient="horz" pos="11520"/>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246BB-1FCB-5E4F-9198-BE689E5C5BBB}" type="datetimeFigureOut">
              <a:rPr lang="en-US" smtClean="0"/>
              <a:t>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8DA2ED-ADE7-A24E-B29C-4FA867E623EB}" type="slidenum">
              <a:rPr lang="en-US" smtClean="0"/>
              <a:t>‹#›</a:t>
            </a:fld>
            <a:endParaRPr lang="en-US"/>
          </a:p>
        </p:txBody>
      </p:sp>
    </p:spTree>
    <p:extLst>
      <p:ext uri="{BB962C8B-B14F-4D97-AF65-F5344CB8AC3E}">
        <p14:creationId xmlns:p14="http://schemas.microsoft.com/office/powerpoint/2010/main" val="98327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0F3C6-5E75-7248-97F7-FEF3886BDA6F}" type="datetimeFigureOut">
              <a:rPr lang="en-US" smtClean="0"/>
              <a:t>2/4/2021</a:t>
            </a:fld>
            <a:endParaRPr lang="en-US"/>
          </a:p>
        </p:txBody>
      </p:sp>
      <p:sp>
        <p:nvSpPr>
          <p:cNvPr id="4" name="Slide Image Placeholder 3"/>
          <p:cNvSpPr>
            <a:spLocks noGrp="1" noRot="1" noChangeAspect="1"/>
          </p:cNvSpPr>
          <p:nvPr>
            <p:ph type="sldImg" idx="2"/>
          </p:nvPr>
        </p:nvSpPr>
        <p:spPr>
          <a:xfrm>
            <a:off x="1371600" y="685800"/>
            <a:ext cx="4114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D5309-BC25-5846-8018-A987CBEE839D}" type="slidenum">
              <a:rPr lang="en-US" smtClean="0"/>
              <a:t>‹#›</a:t>
            </a:fld>
            <a:endParaRPr lang="en-US"/>
          </a:p>
        </p:txBody>
      </p:sp>
    </p:spTree>
    <p:extLst>
      <p:ext uri="{BB962C8B-B14F-4D97-AF65-F5344CB8AC3E}">
        <p14:creationId xmlns:p14="http://schemas.microsoft.com/office/powerpoint/2010/main" val="2179548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41148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D5309-BC25-5846-8018-A987CBEE839D}" type="slidenum">
              <a:rPr lang="en-US" smtClean="0"/>
              <a:t>1</a:t>
            </a:fld>
            <a:endParaRPr lang="en-US"/>
          </a:p>
        </p:txBody>
      </p:sp>
    </p:spTree>
    <p:extLst>
      <p:ext uri="{BB962C8B-B14F-4D97-AF65-F5344CB8AC3E}">
        <p14:creationId xmlns:p14="http://schemas.microsoft.com/office/powerpoint/2010/main" val="36292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362270"/>
            <a:ext cx="37307520" cy="7840133"/>
          </a:xfrm>
        </p:spPr>
        <p:txBody>
          <a:bodyPr/>
          <a:lstStyle/>
          <a:p>
            <a:r>
              <a:rPr lang="en-US"/>
              <a:t>Click to edit Master title style</a:t>
            </a:r>
          </a:p>
        </p:txBody>
      </p:sp>
      <p:sp>
        <p:nvSpPr>
          <p:cNvPr id="3" name="Subtitle 2"/>
          <p:cNvSpPr>
            <a:spLocks noGrp="1"/>
          </p:cNvSpPr>
          <p:nvPr>
            <p:ph type="subTitle" idx="1"/>
          </p:nvPr>
        </p:nvSpPr>
        <p:spPr>
          <a:xfrm>
            <a:off x="6583680" y="20726400"/>
            <a:ext cx="30723840" cy="9347200"/>
          </a:xfrm>
        </p:spPr>
        <p:txBody>
          <a:bodyPr/>
          <a:lstStyle>
            <a:lvl1pPr marL="0" indent="0" algn="ctr">
              <a:buNone/>
              <a:defRPr>
                <a:solidFill>
                  <a:schemeClr val="tx1">
                    <a:tint val="75000"/>
                  </a:schemeClr>
                </a:solidFill>
              </a:defRPr>
            </a:lvl1pPr>
            <a:lvl2pPr marL="2149574" indent="0" algn="ctr">
              <a:buNone/>
              <a:defRPr>
                <a:solidFill>
                  <a:schemeClr val="tx1">
                    <a:tint val="75000"/>
                  </a:schemeClr>
                </a:solidFill>
              </a:defRPr>
            </a:lvl2pPr>
            <a:lvl3pPr marL="4299148" indent="0" algn="ctr">
              <a:buNone/>
              <a:defRPr>
                <a:solidFill>
                  <a:schemeClr val="tx1">
                    <a:tint val="75000"/>
                  </a:schemeClr>
                </a:solidFill>
              </a:defRPr>
            </a:lvl3pPr>
            <a:lvl4pPr marL="6448722" indent="0" algn="ctr">
              <a:buNone/>
              <a:defRPr>
                <a:solidFill>
                  <a:schemeClr val="tx1">
                    <a:tint val="75000"/>
                  </a:schemeClr>
                </a:solidFill>
              </a:defRPr>
            </a:lvl4pPr>
            <a:lvl5pPr marL="8598296" indent="0" algn="ctr">
              <a:buNone/>
              <a:defRPr>
                <a:solidFill>
                  <a:schemeClr val="tx1">
                    <a:tint val="75000"/>
                  </a:schemeClr>
                </a:solidFill>
              </a:defRPr>
            </a:lvl5pPr>
            <a:lvl6pPr marL="10747870" indent="0" algn="ctr">
              <a:buNone/>
              <a:defRPr>
                <a:solidFill>
                  <a:schemeClr val="tx1">
                    <a:tint val="75000"/>
                  </a:schemeClr>
                </a:solidFill>
              </a:defRPr>
            </a:lvl6pPr>
            <a:lvl7pPr marL="12897444" indent="0" algn="ctr">
              <a:buNone/>
              <a:defRPr>
                <a:solidFill>
                  <a:schemeClr val="tx1">
                    <a:tint val="75000"/>
                  </a:schemeClr>
                </a:solidFill>
              </a:defRPr>
            </a:lvl7pPr>
            <a:lvl8pPr marL="15047018" indent="0" algn="ctr">
              <a:buNone/>
              <a:defRPr>
                <a:solidFill>
                  <a:schemeClr val="tx1">
                    <a:tint val="75000"/>
                  </a:schemeClr>
                </a:solidFill>
              </a:defRPr>
            </a:lvl8pPr>
            <a:lvl9pPr marL="171965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9CE8AD-7CF5-8A42-B4D8-74AA9D7E66EA}"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31803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18518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22" y="7814740"/>
            <a:ext cx="55298343" cy="16643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91068" y="7814740"/>
            <a:ext cx="165178737" cy="16643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28948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42470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3503469"/>
            <a:ext cx="37307520" cy="7264400"/>
          </a:xfrm>
        </p:spPr>
        <p:txBody>
          <a:bodyPr anchor="t"/>
          <a:lstStyle>
            <a:lvl1pPr algn="l">
              <a:defRPr sz="18769" b="1" cap="all"/>
            </a:lvl1pPr>
          </a:lstStyle>
          <a:p>
            <a:r>
              <a:rPr lang="en-US"/>
              <a:t>Click to edit Master title style</a:t>
            </a:r>
          </a:p>
        </p:txBody>
      </p:sp>
      <p:sp>
        <p:nvSpPr>
          <p:cNvPr id="3" name="Text Placeholder 2"/>
          <p:cNvSpPr>
            <a:spLocks noGrp="1"/>
          </p:cNvSpPr>
          <p:nvPr>
            <p:ph type="body" idx="1"/>
          </p:nvPr>
        </p:nvSpPr>
        <p:spPr>
          <a:xfrm>
            <a:off x="3467103" y="15502473"/>
            <a:ext cx="37307520" cy="8000997"/>
          </a:xfrm>
        </p:spPr>
        <p:txBody>
          <a:bodyPr anchor="b"/>
          <a:lstStyle>
            <a:lvl1pPr marL="0" indent="0">
              <a:buNone/>
              <a:defRPr sz="9427">
                <a:solidFill>
                  <a:schemeClr val="tx1">
                    <a:tint val="75000"/>
                  </a:schemeClr>
                </a:solidFill>
              </a:defRPr>
            </a:lvl1pPr>
            <a:lvl2pPr marL="2149574" indent="0">
              <a:buNone/>
              <a:defRPr sz="8485">
                <a:solidFill>
                  <a:schemeClr val="tx1">
                    <a:tint val="75000"/>
                  </a:schemeClr>
                </a:solidFill>
              </a:defRPr>
            </a:lvl2pPr>
            <a:lvl3pPr marL="4299148" indent="0">
              <a:buNone/>
              <a:defRPr sz="7542">
                <a:solidFill>
                  <a:schemeClr val="tx1">
                    <a:tint val="75000"/>
                  </a:schemeClr>
                </a:solidFill>
              </a:defRPr>
            </a:lvl3pPr>
            <a:lvl4pPr marL="6448722" indent="0">
              <a:buNone/>
              <a:defRPr sz="6600">
                <a:solidFill>
                  <a:schemeClr val="tx1">
                    <a:tint val="75000"/>
                  </a:schemeClr>
                </a:solidFill>
              </a:defRPr>
            </a:lvl4pPr>
            <a:lvl5pPr marL="8598296" indent="0">
              <a:buNone/>
              <a:defRPr sz="6600">
                <a:solidFill>
                  <a:schemeClr val="tx1">
                    <a:tint val="75000"/>
                  </a:schemeClr>
                </a:solidFill>
              </a:defRPr>
            </a:lvl5pPr>
            <a:lvl6pPr marL="10747870" indent="0">
              <a:buNone/>
              <a:defRPr sz="6600">
                <a:solidFill>
                  <a:schemeClr val="tx1">
                    <a:tint val="75000"/>
                  </a:schemeClr>
                </a:solidFill>
              </a:defRPr>
            </a:lvl6pPr>
            <a:lvl7pPr marL="12897444" indent="0">
              <a:buNone/>
              <a:defRPr sz="6600">
                <a:solidFill>
                  <a:schemeClr val="tx1">
                    <a:tint val="75000"/>
                  </a:schemeClr>
                </a:solidFill>
              </a:defRPr>
            </a:lvl7pPr>
            <a:lvl8pPr marL="15047018" indent="0">
              <a:buNone/>
              <a:defRPr sz="6600">
                <a:solidFill>
                  <a:schemeClr val="tx1">
                    <a:tint val="75000"/>
                  </a:schemeClr>
                </a:solidFill>
              </a:defRPr>
            </a:lvl8pPr>
            <a:lvl9pPr marL="17196592"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CE8AD-7CF5-8A42-B4D8-74AA9D7E66EA}"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89556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91067" y="45516803"/>
            <a:ext cx="110238537" cy="128735669"/>
          </a:xfrm>
        </p:spPr>
        <p:txBody>
          <a:bodyPr/>
          <a:lstStyle>
            <a:lvl1pPr>
              <a:defRPr sz="13199"/>
            </a:lvl1pPr>
            <a:lvl2pPr>
              <a:defRPr sz="11314"/>
            </a:lvl2pPr>
            <a:lvl3pPr>
              <a:defRPr sz="9427"/>
            </a:lvl3pPr>
            <a:lvl4pPr>
              <a:defRPr sz="8485"/>
            </a:lvl4pPr>
            <a:lvl5pPr>
              <a:defRPr sz="8485"/>
            </a:lvl5pPr>
            <a:lvl6pPr>
              <a:defRPr sz="8485"/>
            </a:lvl6pPr>
            <a:lvl7pPr>
              <a:defRPr sz="8485"/>
            </a:lvl7pPr>
            <a:lvl8pPr>
              <a:defRPr sz="8485"/>
            </a:lvl8pPr>
            <a:lvl9pPr>
              <a:defRPr sz="8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261126" y="45516803"/>
            <a:ext cx="110238543" cy="128735669"/>
          </a:xfrm>
        </p:spPr>
        <p:txBody>
          <a:bodyPr/>
          <a:lstStyle>
            <a:lvl1pPr>
              <a:defRPr sz="13199"/>
            </a:lvl1pPr>
            <a:lvl2pPr>
              <a:defRPr sz="11314"/>
            </a:lvl2pPr>
            <a:lvl3pPr>
              <a:defRPr sz="9427"/>
            </a:lvl3pPr>
            <a:lvl4pPr>
              <a:defRPr sz="8485"/>
            </a:lvl4pPr>
            <a:lvl5pPr>
              <a:defRPr sz="8485"/>
            </a:lvl5pPr>
            <a:lvl6pPr>
              <a:defRPr sz="8485"/>
            </a:lvl6pPr>
            <a:lvl7pPr>
              <a:defRPr sz="8485"/>
            </a:lvl7pPr>
            <a:lvl8pPr>
              <a:defRPr sz="8485"/>
            </a:lvl8pPr>
            <a:lvl9pPr>
              <a:defRPr sz="8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9CE8AD-7CF5-8A42-B4D8-74AA9D7E66EA}"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52888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464736"/>
            <a:ext cx="3950208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8187271"/>
            <a:ext cx="19392903" cy="3412064"/>
          </a:xfrm>
        </p:spPr>
        <p:txBody>
          <a:bodyPr anchor="b"/>
          <a:lstStyle>
            <a:lvl1pPr marL="0" indent="0">
              <a:buNone/>
              <a:defRPr sz="11314" b="1"/>
            </a:lvl1pPr>
            <a:lvl2pPr marL="2149574" indent="0">
              <a:buNone/>
              <a:defRPr sz="9427" b="1"/>
            </a:lvl2pPr>
            <a:lvl3pPr marL="4299148" indent="0">
              <a:buNone/>
              <a:defRPr sz="8485" b="1"/>
            </a:lvl3pPr>
            <a:lvl4pPr marL="6448722" indent="0">
              <a:buNone/>
              <a:defRPr sz="7542" b="1"/>
            </a:lvl4pPr>
            <a:lvl5pPr marL="8598296" indent="0">
              <a:buNone/>
              <a:defRPr sz="7542" b="1"/>
            </a:lvl5pPr>
            <a:lvl6pPr marL="10747870" indent="0">
              <a:buNone/>
              <a:defRPr sz="7542" b="1"/>
            </a:lvl6pPr>
            <a:lvl7pPr marL="12897444" indent="0">
              <a:buNone/>
              <a:defRPr sz="7542" b="1"/>
            </a:lvl7pPr>
            <a:lvl8pPr marL="15047018" indent="0">
              <a:buNone/>
              <a:defRPr sz="7542" b="1"/>
            </a:lvl8pPr>
            <a:lvl9pPr marL="17196592" indent="0">
              <a:buNone/>
              <a:defRPr sz="7542" b="1"/>
            </a:lvl9pPr>
          </a:lstStyle>
          <a:p>
            <a:pPr lvl="0"/>
            <a:r>
              <a:rPr lang="en-US"/>
              <a:t>Click to edit Master text styles</a:t>
            </a:r>
          </a:p>
        </p:txBody>
      </p:sp>
      <p:sp>
        <p:nvSpPr>
          <p:cNvPr id="4" name="Content Placeholder 3"/>
          <p:cNvSpPr>
            <a:spLocks noGrp="1"/>
          </p:cNvSpPr>
          <p:nvPr>
            <p:ph sz="half" idx="2"/>
          </p:nvPr>
        </p:nvSpPr>
        <p:spPr>
          <a:xfrm>
            <a:off x="2194564" y="11599335"/>
            <a:ext cx="19392903" cy="21073536"/>
          </a:xfrm>
        </p:spPr>
        <p:txBody>
          <a:bodyPr/>
          <a:lstStyle>
            <a:lvl1pPr>
              <a:defRPr sz="11314"/>
            </a:lvl1pPr>
            <a:lvl2pPr>
              <a:defRPr sz="9427"/>
            </a:lvl2pPr>
            <a:lvl3pPr>
              <a:defRPr sz="8485"/>
            </a:lvl3pPr>
            <a:lvl4pPr>
              <a:defRPr sz="7542"/>
            </a:lvl4pPr>
            <a:lvl5pPr>
              <a:defRPr sz="7542"/>
            </a:lvl5pPr>
            <a:lvl6pPr>
              <a:defRPr sz="7542"/>
            </a:lvl6pPr>
            <a:lvl7pPr>
              <a:defRPr sz="7542"/>
            </a:lvl7pPr>
            <a:lvl8pPr>
              <a:defRPr sz="7542"/>
            </a:lvl8pPr>
            <a:lvl9pPr>
              <a:defRPr sz="7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8187271"/>
            <a:ext cx="19400520" cy="3412064"/>
          </a:xfrm>
        </p:spPr>
        <p:txBody>
          <a:bodyPr anchor="b"/>
          <a:lstStyle>
            <a:lvl1pPr marL="0" indent="0">
              <a:buNone/>
              <a:defRPr sz="11314" b="1"/>
            </a:lvl1pPr>
            <a:lvl2pPr marL="2149574" indent="0">
              <a:buNone/>
              <a:defRPr sz="9427" b="1"/>
            </a:lvl2pPr>
            <a:lvl3pPr marL="4299148" indent="0">
              <a:buNone/>
              <a:defRPr sz="8485" b="1"/>
            </a:lvl3pPr>
            <a:lvl4pPr marL="6448722" indent="0">
              <a:buNone/>
              <a:defRPr sz="7542" b="1"/>
            </a:lvl4pPr>
            <a:lvl5pPr marL="8598296" indent="0">
              <a:buNone/>
              <a:defRPr sz="7542" b="1"/>
            </a:lvl5pPr>
            <a:lvl6pPr marL="10747870" indent="0">
              <a:buNone/>
              <a:defRPr sz="7542" b="1"/>
            </a:lvl6pPr>
            <a:lvl7pPr marL="12897444" indent="0">
              <a:buNone/>
              <a:defRPr sz="7542" b="1"/>
            </a:lvl7pPr>
            <a:lvl8pPr marL="15047018" indent="0">
              <a:buNone/>
              <a:defRPr sz="7542" b="1"/>
            </a:lvl8pPr>
            <a:lvl9pPr marL="17196592" indent="0">
              <a:buNone/>
              <a:defRPr sz="7542" b="1"/>
            </a:lvl9pPr>
          </a:lstStyle>
          <a:p>
            <a:pPr lvl="0"/>
            <a:r>
              <a:rPr lang="en-US"/>
              <a:t>Click to edit Master text styles</a:t>
            </a:r>
          </a:p>
        </p:txBody>
      </p:sp>
      <p:sp>
        <p:nvSpPr>
          <p:cNvPr id="6" name="Content Placeholder 5"/>
          <p:cNvSpPr>
            <a:spLocks noGrp="1"/>
          </p:cNvSpPr>
          <p:nvPr>
            <p:ph sz="quarter" idx="4"/>
          </p:nvPr>
        </p:nvSpPr>
        <p:spPr>
          <a:xfrm>
            <a:off x="22296123" y="11599335"/>
            <a:ext cx="19400520" cy="21073536"/>
          </a:xfrm>
        </p:spPr>
        <p:txBody>
          <a:bodyPr/>
          <a:lstStyle>
            <a:lvl1pPr>
              <a:defRPr sz="11314"/>
            </a:lvl1pPr>
            <a:lvl2pPr>
              <a:defRPr sz="9427"/>
            </a:lvl2pPr>
            <a:lvl3pPr>
              <a:defRPr sz="8485"/>
            </a:lvl3pPr>
            <a:lvl4pPr>
              <a:defRPr sz="7542"/>
            </a:lvl4pPr>
            <a:lvl5pPr>
              <a:defRPr sz="7542"/>
            </a:lvl5pPr>
            <a:lvl6pPr>
              <a:defRPr sz="7542"/>
            </a:lvl6pPr>
            <a:lvl7pPr>
              <a:defRPr sz="7542"/>
            </a:lvl7pPr>
            <a:lvl8pPr>
              <a:defRPr sz="7542"/>
            </a:lvl8pPr>
            <a:lvl9pPr>
              <a:defRPr sz="7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9CE8AD-7CF5-8A42-B4D8-74AA9D7E66EA}"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4031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9CE8AD-7CF5-8A42-B4D8-74AA9D7E66EA}"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41186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CE8AD-7CF5-8A42-B4D8-74AA9D7E66EA}"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30270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456267"/>
            <a:ext cx="14439903" cy="6197600"/>
          </a:xfrm>
        </p:spPr>
        <p:txBody>
          <a:bodyPr anchor="b"/>
          <a:lstStyle>
            <a:lvl1pPr algn="l">
              <a:defRPr sz="9427" b="1"/>
            </a:lvl1pPr>
          </a:lstStyle>
          <a:p>
            <a:r>
              <a:rPr lang="en-US"/>
              <a:t>Click to edit Master title style</a:t>
            </a:r>
          </a:p>
        </p:txBody>
      </p:sp>
      <p:sp>
        <p:nvSpPr>
          <p:cNvPr id="3" name="Content Placeholder 2"/>
          <p:cNvSpPr>
            <a:spLocks noGrp="1"/>
          </p:cNvSpPr>
          <p:nvPr>
            <p:ph idx="1"/>
          </p:nvPr>
        </p:nvSpPr>
        <p:spPr>
          <a:xfrm>
            <a:off x="17160240" y="1456270"/>
            <a:ext cx="24536400" cy="31216603"/>
          </a:xfrm>
        </p:spPr>
        <p:txBody>
          <a:bodyPr/>
          <a:lstStyle>
            <a:lvl1pPr>
              <a:defRPr sz="15084"/>
            </a:lvl1pPr>
            <a:lvl2pPr>
              <a:defRPr sz="13199"/>
            </a:lvl2pPr>
            <a:lvl3pPr>
              <a:defRPr sz="11314"/>
            </a:lvl3pPr>
            <a:lvl4pPr>
              <a:defRPr sz="9427"/>
            </a:lvl4pPr>
            <a:lvl5pPr>
              <a:defRPr sz="9427"/>
            </a:lvl5pPr>
            <a:lvl6pPr>
              <a:defRPr sz="9427"/>
            </a:lvl6pPr>
            <a:lvl7pPr>
              <a:defRPr sz="9427"/>
            </a:lvl7pPr>
            <a:lvl8pPr>
              <a:defRPr sz="9427"/>
            </a:lvl8pPr>
            <a:lvl9pPr>
              <a:defRPr sz="94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7653870"/>
            <a:ext cx="14439903" cy="25019003"/>
          </a:xfrm>
        </p:spPr>
        <p:txBody>
          <a:bodyPr/>
          <a:lstStyle>
            <a:lvl1pPr marL="0" indent="0">
              <a:buNone/>
              <a:defRPr sz="6600"/>
            </a:lvl1pPr>
            <a:lvl2pPr marL="2149574" indent="0">
              <a:buNone/>
              <a:defRPr sz="5657"/>
            </a:lvl2pPr>
            <a:lvl3pPr marL="4299148" indent="0">
              <a:buNone/>
              <a:defRPr sz="4714"/>
            </a:lvl3pPr>
            <a:lvl4pPr marL="6448722" indent="0">
              <a:buNone/>
              <a:defRPr sz="4200"/>
            </a:lvl4pPr>
            <a:lvl5pPr marL="8598296" indent="0">
              <a:buNone/>
              <a:defRPr sz="4200"/>
            </a:lvl5pPr>
            <a:lvl6pPr marL="10747870" indent="0">
              <a:buNone/>
              <a:defRPr sz="4200"/>
            </a:lvl6pPr>
            <a:lvl7pPr marL="12897444" indent="0">
              <a:buNone/>
              <a:defRPr sz="4200"/>
            </a:lvl7pPr>
            <a:lvl8pPr marL="15047018" indent="0">
              <a:buNone/>
              <a:defRPr sz="4200"/>
            </a:lvl8pPr>
            <a:lvl9pPr marL="17196592"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98455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5603203"/>
            <a:ext cx="26334720" cy="3022603"/>
          </a:xfrm>
        </p:spPr>
        <p:txBody>
          <a:bodyPr anchor="b"/>
          <a:lstStyle>
            <a:lvl1pPr algn="l">
              <a:defRPr sz="9427" b="1"/>
            </a:lvl1pPr>
          </a:lstStyle>
          <a:p>
            <a:r>
              <a:rPr lang="en-US"/>
              <a:t>Click to edit Master title style</a:t>
            </a:r>
          </a:p>
        </p:txBody>
      </p:sp>
      <p:sp>
        <p:nvSpPr>
          <p:cNvPr id="3" name="Picture Placeholder 2"/>
          <p:cNvSpPr>
            <a:spLocks noGrp="1"/>
          </p:cNvSpPr>
          <p:nvPr>
            <p:ph type="pic" idx="1"/>
          </p:nvPr>
        </p:nvSpPr>
        <p:spPr>
          <a:xfrm>
            <a:off x="8602983" y="3268133"/>
            <a:ext cx="26334720" cy="21945600"/>
          </a:xfrm>
        </p:spPr>
        <p:txBody>
          <a:bodyPr/>
          <a:lstStyle>
            <a:lvl1pPr marL="0" indent="0">
              <a:buNone/>
              <a:defRPr sz="15084"/>
            </a:lvl1pPr>
            <a:lvl2pPr marL="2149574" indent="0">
              <a:buNone/>
              <a:defRPr sz="13199"/>
            </a:lvl2pPr>
            <a:lvl3pPr marL="4299148" indent="0">
              <a:buNone/>
              <a:defRPr sz="11314"/>
            </a:lvl3pPr>
            <a:lvl4pPr marL="6448722" indent="0">
              <a:buNone/>
              <a:defRPr sz="9427"/>
            </a:lvl4pPr>
            <a:lvl5pPr marL="8598296" indent="0">
              <a:buNone/>
              <a:defRPr sz="9427"/>
            </a:lvl5pPr>
            <a:lvl6pPr marL="10747870" indent="0">
              <a:buNone/>
              <a:defRPr sz="9427"/>
            </a:lvl6pPr>
            <a:lvl7pPr marL="12897444" indent="0">
              <a:buNone/>
              <a:defRPr sz="9427"/>
            </a:lvl7pPr>
            <a:lvl8pPr marL="15047018" indent="0">
              <a:buNone/>
              <a:defRPr sz="9427"/>
            </a:lvl8pPr>
            <a:lvl9pPr marL="17196592" indent="0">
              <a:buNone/>
              <a:defRPr sz="9427"/>
            </a:lvl9pPr>
          </a:lstStyle>
          <a:p>
            <a:endParaRPr lang="en-US"/>
          </a:p>
        </p:txBody>
      </p:sp>
      <p:sp>
        <p:nvSpPr>
          <p:cNvPr id="4" name="Text Placeholder 3"/>
          <p:cNvSpPr>
            <a:spLocks noGrp="1"/>
          </p:cNvSpPr>
          <p:nvPr>
            <p:ph type="body" sz="half" idx="2"/>
          </p:nvPr>
        </p:nvSpPr>
        <p:spPr>
          <a:xfrm>
            <a:off x="8602983" y="28625806"/>
            <a:ext cx="26334720" cy="4292597"/>
          </a:xfrm>
        </p:spPr>
        <p:txBody>
          <a:bodyPr/>
          <a:lstStyle>
            <a:lvl1pPr marL="0" indent="0">
              <a:buNone/>
              <a:defRPr sz="6600"/>
            </a:lvl1pPr>
            <a:lvl2pPr marL="2149574" indent="0">
              <a:buNone/>
              <a:defRPr sz="5657"/>
            </a:lvl2pPr>
            <a:lvl3pPr marL="4299148" indent="0">
              <a:buNone/>
              <a:defRPr sz="4714"/>
            </a:lvl3pPr>
            <a:lvl4pPr marL="6448722" indent="0">
              <a:buNone/>
              <a:defRPr sz="4200"/>
            </a:lvl4pPr>
            <a:lvl5pPr marL="8598296" indent="0">
              <a:buNone/>
              <a:defRPr sz="4200"/>
            </a:lvl5pPr>
            <a:lvl6pPr marL="10747870" indent="0">
              <a:buNone/>
              <a:defRPr sz="4200"/>
            </a:lvl6pPr>
            <a:lvl7pPr marL="12897444" indent="0">
              <a:buNone/>
              <a:defRPr sz="4200"/>
            </a:lvl7pPr>
            <a:lvl8pPr marL="15047018" indent="0">
              <a:buNone/>
              <a:defRPr sz="4200"/>
            </a:lvl8pPr>
            <a:lvl9pPr marL="17196592"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33129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464736"/>
            <a:ext cx="39502080" cy="6096000"/>
          </a:xfrm>
          <a:prstGeom prst="rect">
            <a:avLst/>
          </a:prstGeom>
        </p:spPr>
        <p:txBody>
          <a:bodyPr vert="horz" lIns="501612" tIns="250806" rIns="501612" bIns="250806" rtlCol="0" anchor="ctr">
            <a:normAutofit/>
          </a:bodyPr>
          <a:lstStyle/>
          <a:p>
            <a:r>
              <a:rPr lang="en-US"/>
              <a:t>Click to edit Master title style</a:t>
            </a:r>
          </a:p>
        </p:txBody>
      </p:sp>
      <p:sp>
        <p:nvSpPr>
          <p:cNvPr id="3" name="Text Placeholder 2"/>
          <p:cNvSpPr>
            <a:spLocks noGrp="1"/>
          </p:cNvSpPr>
          <p:nvPr>
            <p:ph type="body" idx="1"/>
          </p:nvPr>
        </p:nvSpPr>
        <p:spPr>
          <a:xfrm>
            <a:off x="2194560" y="8534406"/>
            <a:ext cx="39502080" cy="24138469"/>
          </a:xfrm>
          <a:prstGeom prst="rect">
            <a:avLst/>
          </a:prstGeom>
        </p:spPr>
        <p:txBody>
          <a:bodyPr vert="horz" lIns="501612" tIns="250806" rIns="501612" bIns="2508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3900539"/>
            <a:ext cx="10241280" cy="1947333"/>
          </a:xfrm>
          <a:prstGeom prst="rect">
            <a:avLst/>
          </a:prstGeom>
        </p:spPr>
        <p:txBody>
          <a:bodyPr vert="horz" lIns="501612" tIns="250806" rIns="501612" bIns="250806" rtlCol="0" anchor="ctr"/>
          <a:lstStyle>
            <a:lvl1pPr algn="l">
              <a:defRPr sz="5657">
                <a:solidFill>
                  <a:schemeClr val="tx1">
                    <a:tint val="75000"/>
                  </a:schemeClr>
                </a:solidFill>
              </a:defRPr>
            </a:lvl1pPr>
          </a:lstStyle>
          <a:p>
            <a:fld id="{129CE8AD-7CF5-8A42-B4D8-74AA9D7E66EA}" type="datetimeFigureOut">
              <a:rPr lang="en-US" smtClean="0"/>
              <a:t>2/4/2021</a:t>
            </a:fld>
            <a:endParaRPr lang="en-US"/>
          </a:p>
        </p:txBody>
      </p:sp>
      <p:sp>
        <p:nvSpPr>
          <p:cNvPr id="5" name="Footer Placeholder 4"/>
          <p:cNvSpPr>
            <a:spLocks noGrp="1"/>
          </p:cNvSpPr>
          <p:nvPr>
            <p:ph type="ftr" sz="quarter" idx="3"/>
          </p:nvPr>
        </p:nvSpPr>
        <p:spPr>
          <a:xfrm>
            <a:off x="14996160" y="33900539"/>
            <a:ext cx="13898880" cy="1947333"/>
          </a:xfrm>
          <a:prstGeom prst="rect">
            <a:avLst/>
          </a:prstGeom>
        </p:spPr>
        <p:txBody>
          <a:bodyPr vert="horz" lIns="501612" tIns="250806" rIns="501612" bIns="250806" rtlCol="0" anchor="ctr"/>
          <a:lstStyle>
            <a:lvl1pPr algn="ctr">
              <a:defRPr sz="565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3900539"/>
            <a:ext cx="10241280" cy="1947333"/>
          </a:xfrm>
          <a:prstGeom prst="rect">
            <a:avLst/>
          </a:prstGeom>
        </p:spPr>
        <p:txBody>
          <a:bodyPr vert="horz" lIns="501612" tIns="250806" rIns="501612" bIns="250806" rtlCol="0" anchor="ctr"/>
          <a:lstStyle>
            <a:lvl1pPr algn="r">
              <a:defRPr sz="5657">
                <a:solidFill>
                  <a:schemeClr val="tx1">
                    <a:tint val="75000"/>
                  </a:schemeClr>
                </a:solidFill>
              </a:defRPr>
            </a:lvl1pPr>
          </a:lstStyle>
          <a:p>
            <a:fld id="{6A11FC12-1497-3943-B9E6-8448A2839723}" type="slidenum">
              <a:rPr lang="en-US" smtClean="0"/>
              <a:t>‹#›</a:t>
            </a:fld>
            <a:endParaRPr lang="en-US"/>
          </a:p>
        </p:txBody>
      </p:sp>
      <p:pic>
        <p:nvPicPr>
          <p:cNvPr id="7" name="Picture 6" descr="O-UNO_CMYK.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62225" y="487812"/>
            <a:ext cx="13059488" cy="1835320"/>
          </a:xfrm>
          <a:prstGeom prst="rect">
            <a:avLst/>
          </a:prstGeom>
        </p:spPr>
      </p:pic>
      <p:sp>
        <p:nvSpPr>
          <p:cNvPr id="10" name="Rectangle 9"/>
          <p:cNvSpPr/>
          <p:nvPr userDrawn="1"/>
        </p:nvSpPr>
        <p:spPr>
          <a:xfrm>
            <a:off x="0" y="7560736"/>
            <a:ext cx="43891200" cy="2901526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85"/>
          </a:p>
        </p:txBody>
      </p:sp>
      <p:pic>
        <p:nvPicPr>
          <p:cNvPr id="12" name="Picture 11" descr="Logo-blac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507044" y="34281533"/>
            <a:ext cx="2917371" cy="1371600"/>
          </a:xfrm>
          <a:prstGeom prst="rect">
            <a:avLst/>
          </a:prstGeom>
        </p:spPr>
      </p:pic>
      <p:sp>
        <p:nvSpPr>
          <p:cNvPr id="13" name="TextBox 12"/>
          <p:cNvSpPr txBox="1"/>
          <p:nvPr userDrawn="1"/>
        </p:nvSpPr>
        <p:spPr>
          <a:xfrm>
            <a:off x="1374322" y="34789536"/>
            <a:ext cx="34724710" cy="250518"/>
          </a:xfrm>
          <a:prstGeom prst="rect">
            <a:avLst/>
          </a:prstGeom>
          <a:noFill/>
        </p:spPr>
        <p:txBody>
          <a:bodyPr wrap="square" rtlCol="0">
            <a:spAutoFit/>
          </a:bodyPr>
          <a:lstStyle/>
          <a:p>
            <a:r>
              <a:rPr lang="en-US" sz="1028" kern="1200" dirty="0">
                <a:solidFill>
                  <a:schemeClr val="tx1"/>
                </a:solidFill>
                <a:latin typeface="+mn-lt"/>
                <a:ea typeface="+mn-ea"/>
                <a:cs typeface="+mn-cs"/>
              </a:rPr>
              <a:t>The University of Nebraska at Omaha does not discriminate based on gender, age, disability, race, color, religion, marital status, veteran’s status, national or ethnic origin, genetic information, political affiliation or sexual orientation. </a:t>
            </a:r>
            <a:endParaRPr lang="en-US" sz="1028" dirty="0"/>
          </a:p>
        </p:txBody>
      </p:sp>
    </p:spTree>
    <p:extLst>
      <p:ext uri="{BB962C8B-B14F-4D97-AF65-F5344CB8AC3E}">
        <p14:creationId xmlns:p14="http://schemas.microsoft.com/office/powerpoint/2010/main" val="36042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49574" rtl="0" eaLnBrk="1" latinLnBrk="0" hangingPunct="1">
        <a:spcBef>
          <a:spcPct val="0"/>
        </a:spcBef>
        <a:buNone/>
        <a:defRPr sz="20656" kern="1200">
          <a:solidFill>
            <a:schemeClr val="tx1"/>
          </a:solidFill>
          <a:latin typeface="+mj-lt"/>
          <a:ea typeface="+mj-ea"/>
          <a:cs typeface="+mj-cs"/>
        </a:defRPr>
      </a:lvl1pPr>
    </p:titleStyle>
    <p:bodyStyle>
      <a:lvl1pPr marL="1612181" indent="-1612181" algn="l" defTabSz="2149574" rtl="0" eaLnBrk="1" latinLnBrk="0" hangingPunct="1">
        <a:spcBef>
          <a:spcPct val="20000"/>
        </a:spcBef>
        <a:buFont typeface="Arial"/>
        <a:buChar char="•"/>
        <a:defRPr sz="15084" kern="1200">
          <a:solidFill>
            <a:schemeClr val="tx1"/>
          </a:solidFill>
          <a:latin typeface="+mn-lt"/>
          <a:ea typeface="+mn-ea"/>
          <a:cs typeface="+mn-cs"/>
        </a:defRPr>
      </a:lvl1pPr>
      <a:lvl2pPr marL="3493058" indent="-1343484" algn="l" defTabSz="2149574" rtl="0" eaLnBrk="1" latinLnBrk="0" hangingPunct="1">
        <a:spcBef>
          <a:spcPct val="20000"/>
        </a:spcBef>
        <a:buFont typeface="Arial"/>
        <a:buChar char="–"/>
        <a:defRPr sz="13199" kern="1200">
          <a:solidFill>
            <a:schemeClr val="tx1"/>
          </a:solidFill>
          <a:latin typeface="+mn-lt"/>
          <a:ea typeface="+mn-ea"/>
          <a:cs typeface="+mn-cs"/>
        </a:defRPr>
      </a:lvl2pPr>
      <a:lvl3pPr marL="5373935" indent="-1074787" algn="l" defTabSz="2149574" rtl="0" eaLnBrk="1" latinLnBrk="0" hangingPunct="1">
        <a:spcBef>
          <a:spcPct val="20000"/>
        </a:spcBef>
        <a:buFont typeface="Arial"/>
        <a:buChar char="•"/>
        <a:defRPr sz="11314" kern="1200">
          <a:solidFill>
            <a:schemeClr val="tx1"/>
          </a:solidFill>
          <a:latin typeface="+mn-lt"/>
          <a:ea typeface="+mn-ea"/>
          <a:cs typeface="+mn-cs"/>
        </a:defRPr>
      </a:lvl3pPr>
      <a:lvl4pPr marL="7523509" indent="-1074787" algn="l" defTabSz="2149574" rtl="0" eaLnBrk="1" latinLnBrk="0" hangingPunct="1">
        <a:spcBef>
          <a:spcPct val="20000"/>
        </a:spcBef>
        <a:buFont typeface="Arial"/>
        <a:buChar char="–"/>
        <a:defRPr sz="9427" kern="1200">
          <a:solidFill>
            <a:schemeClr val="tx1"/>
          </a:solidFill>
          <a:latin typeface="+mn-lt"/>
          <a:ea typeface="+mn-ea"/>
          <a:cs typeface="+mn-cs"/>
        </a:defRPr>
      </a:lvl4pPr>
      <a:lvl5pPr marL="9673084" indent="-1074787" algn="l" defTabSz="2149574" rtl="0" eaLnBrk="1" latinLnBrk="0" hangingPunct="1">
        <a:spcBef>
          <a:spcPct val="20000"/>
        </a:spcBef>
        <a:buFont typeface="Arial"/>
        <a:buChar char="»"/>
        <a:defRPr sz="9427" kern="1200">
          <a:solidFill>
            <a:schemeClr val="tx1"/>
          </a:solidFill>
          <a:latin typeface="+mn-lt"/>
          <a:ea typeface="+mn-ea"/>
          <a:cs typeface="+mn-cs"/>
        </a:defRPr>
      </a:lvl5pPr>
      <a:lvl6pPr marL="11822657" indent="-1074787" algn="l" defTabSz="2149574" rtl="0" eaLnBrk="1" latinLnBrk="0" hangingPunct="1">
        <a:spcBef>
          <a:spcPct val="20000"/>
        </a:spcBef>
        <a:buFont typeface="Arial"/>
        <a:buChar char="•"/>
        <a:defRPr sz="9427" kern="1200">
          <a:solidFill>
            <a:schemeClr val="tx1"/>
          </a:solidFill>
          <a:latin typeface="+mn-lt"/>
          <a:ea typeface="+mn-ea"/>
          <a:cs typeface="+mn-cs"/>
        </a:defRPr>
      </a:lvl6pPr>
      <a:lvl7pPr marL="13972231" indent="-1074787" algn="l" defTabSz="2149574" rtl="0" eaLnBrk="1" latinLnBrk="0" hangingPunct="1">
        <a:spcBef>
          <a:spcPct val="20000"/>
        </a:spcBef>
        <a:buFont typeface="Arial"/>
        <a:buChar char="•"/>
        <a:defRPr sz="9427" kern="1200">
          <a:solidFill>
            <a:schemeClr val="tx1"/>
          </a:solidFill>
          <a:latin typeface="+mn-lt"/>
          <a:ea typeface="+mn-ea"/>
          <a:cs typeface="+mn-cs"/>
        </a:defRPr>
      </a:lvl7pPr>
      <a:lvl8pPr marL="16121806" indent="-1074787" algn="l" defTabSz="2149574" rtl="0" eaLnBrk="1" latinLnBrk="0" hangingPunct="1">
        <a:spcBef>
          <a:spcPct val="20000"/>
        </a:spcBef>
        <a:buFont typeface="Arial"/>
        <a:buChar char="•"/>
        <a:defRPr sz="9427" kern="1200">
          <a:solidFill>
            <a:schemeClr val="tx1"/>
          </a:solidFill>
          <a:latin typeface="+mn-lt"/>
          <a:ea typeface="+mn-ea"/>
          <a:cs typeface="+mn-cs"/>
        </a:defRPr>
      </a:lvl8pPr>
      <a:lvl9pPr marL="18271378" indent="-1074787" algn="l" defTabSz="2149574" rtl="0" eaLnBrk="1" latinLnBrk="0" hangingPunct="1">
        <a:spcBef>
          <a:spcPct val="20000"/>
        </a:spcBef>
        <a:buFont typeface="Arial"/>
        <a:buChar char="•"/>
        <a:defRPr sz="9427" kern="1200">
          <a:solidFill>
            <a:schemeClr val="tx1"/>
          </a:solidFill>
          <a:latin typeface="+mn-lt"/>
          <a:ea typeface="+mn-ea"/>
          <a:cs typeface="+mn-cs"/>
        </a:defRPr>
      </a:lvl9pPr>
    </p:bodyStyle>
    <p:otherStyle>
      <a:defPPr>
        <a:defRPr lang="en-US"/>
      </a:defPPr>
      <a:lvl1pPr marL="0" algn="l" defTabSz="2149574" rtl="0" eaLnBrk="1" latinLnBrk="0" hangingPunct="1">
        <a:defRPr sz="8485" kern="1200">
          <a:solidFill>
            <a:schemeClr val="tx1"/>
          </a:solidFill>
          <a:latin typeface="+mn-lt"/>
          <a:ea typeface="+mn-ea"/>
          <a:cs typeface="+mn-cs"/>
        </a:defRPr>
      </a:lvl1pPr>
      <a:lvl2pPr marL="2149574" algn="l" defTabSz="2149574" rtl="0" eaLnBrk="1" latinLnBrk="0" hangingPunct="1">
        <a:defRPr sz="8485" kern="1200">
          <a:solidFill>
            <a:schemeClr val="tx1"/>
          </a:solidFill>
          <a:latin typeface="+mn-lt"/>
          <a:ea typeface="+mn-ea"/>
          <a:cs typeface="+mn-cs"/>
        </a:defRPr>
      </a:lvl2pPr>
      <a:lvl3pPr marL="4299148" algn="l" defTabSz="2149574" rtl="0" eaLnBrk="1" latinLnBrk="0" hangingPunct="1">
        <a:defRPr sz="8485" kern="1200">
          <a:solidFill>
            <a:schemeClr val="tx1"/>
          </a:solidFill>
          <a:latin typeface="+mn-lt"/>
          <a:ea typeface="+mn-ea"/>
          <a:cs typeface="+mn-cs"/>
        </a:defRPr>
      </a:lvl3pPr>
      <a:lvl4pPr marL="6448722" algn="l" defTabSz="2149574" rtl="0" eaLnBrk="1" latinLnBrk="0" hangingPunct="1">
        <a:defRPr sz="8485" kern="1200">
          <a:solidFill>
            <a:schemeClr val="tx1"/>
          </a:solidFill>
          <a:latin typeface="+mn-lt"/>
          <a:ea typeface="+mn-ea"/>
          <a:cs typeface="+mn-cs"/>
        </a:defRPr>
      </a:lvl4pPr>
      <a:lvl5pPr marL="8598296" algn="l" defTabSz="2149574" rtl="0" eaLnBrk="1" latinLnBrk="0" hangingPunct="1">
        <a:defRPr sz="8485" kern="1200">
          <a:solidFill>
            <a:schemeClr val="tx1"/>
          </a:solidFill>
          <a:latin typeface="+mn-lt"/>
          <a:ea typeface="+mn-ea"/>
          <a:cs typeface="+mn-cs"/>
        </a:defRPr>
      </a:lvl5pPr>
      <a:lvl6pPr marL="10747870" algn="l" defTabSz="2149574" rtl="0" eaLnBrk="1" latinLnBrk="0" hangingPunct="1">
        <a:defRPr sz="8485" kern="1200">
          <a:solidFill>
            <a:schemeClr val="tx1"/>
          </a:solidFill>
          <a:latin typeface="+mn-lt"/>
          <a:ea typeface="+mn-ea"/>
          <a:cs typeface="+mn-cs"/>
        </a:defRPr>
      </a:lvl6pPr>
      <a:lvl7pPr marL="12897444" algn="l" defTabSz="2149574" rtl="0" eaLnBrk="1" latinLnBrk="0" hangingPunct="1">
        <a:defRPr sz="8485" kern="1200">
          <a:solidFill>
            <a:schemeClr val="tx1"/>
          </a:solidFill>
          <a:latin typeface="+mn-lt"/>
          <a:ea typeface="+mn-ea"/>
          <a:cs typeface="+mn-cs"/>
        </a:defRPr>
      </a:lvl7pPr>
      <a:lvl8pPr marL="15047018" algn="l" defTabSz="2149574" rtl="0" eaLnBrk="1" latinLnBrk="0" hangingPunct="1">
        <a:defRPr sz="8485" kern="1200">
          <a:solidFill>
            <a:schemeClr val="tx1"/>
          </a:solidFill>
          <a:latin typeface="+mn-lt"/>
          <a:ea typeface="+mn-ea"/>
          <a:cs typeface="+mn-cs"/>
        </a:defRPr>
      </a:lvl8pPr>
      <a:lvl9pPr marL="17196592" algn="l" defTabSz="2149574" rtl="0" eaLnBrk="1" latinLnBrk="0" hangingPunct="1">
        <a:defRPr sz="8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786741" y="2093153"/>
            <a:ext cx="39014400" cy="1279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7714" b="1" dirty="0">
                <a:solidFill>
                  <a:srgbClr val="C00000"/>
                </a:solidFill>
                <a:latin typeface="Arial Bold" charset="0"/>
                <a:cs typeface="Arial Bold" charset="0"/>
              </a:rPr>
              <a:t>Risk Factor Assessment for ACL Injuries in D1 Soccer and Volleyball Athletes</a:t>
            </a:r>
          </a:p>
        </p:txBody>
      </p:sp>
      <p:sp>
        <p:nvSpPr>
          <p:cNvPr id="5" name="TextBox 5"/>
          <p:cNvSpPr txBox="1">
            <a:spLocks noChangeArrowheads="1"/>
          </p:cNvSpPr>
          <p:nvPr/>
        </p:nvSpPr>
        <p:spPr bwMode="auto">
          <a:xfrm>
            <a:off x="1615438" y="3532258"/>
            <a:ext cx="41248693" cy="2941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cs typeface="Arial" charset="0"/>
              </a:rPr>
              <a:t>K. Guhl</a:t>
            </a:r>
            <a:r>
              <a:rPr lang="en-US" sz="5143" baseline="30000" dirty="0">
                <a:cs typeface="Arial" charset="0"/>
              </a:rPr>
              <a:t>1</a:t>
            </a:r>
            <a:r>
              <a:rPr lang="en-US" sz="5143" dirty="0">
                <a:cs typeface="Arial" charset="0"/>
              </a:rPr>
              <a:t>, L. Remski</a:t>
            </a:r>
            <a:r>
              <a:rPr lang="en-US" sz="5143" baseline="30000" dirty="0">
                <a:cs typeface="Arial" charset="0"/>
              </a:rPr>
              <a:t>1</a:t>
            </a:r>
            <a:r>
              <a:rPr lang="en-US" sz="5143" dirty="0">
                <a:cs typeface="Arial" charset="0"/>
              </a:rPr>
              <a:t>, A.B. Rosen</a:t>
            </a:r>
            <a:r>
              <a:rPr lang="en-US" sz="5143" baseline="30000" dirty="0">
                <a:cs typeface="Arial" charset="0"/>
              </a:rPr>
              <a:t>2</a:t>
            </a:r>
            <a:r>
              <a:rPr lang="en-US" sz="5143" dirty="0">
                <a:cs typeface="Arial" charset="0"/>
              </a:rPr>
              <a:t>, B.A. Knarr</a:t>
            </a:r>
            <a:r>
              <a:rPr lang="en-US" sz="5143" baseline="30000" dirty="0">
                <a:cs typeface="Arial" charset="0"/>
              </a:rPr>
              <a:t>1</a:t>
            </a:r>
            <a:r>
              <a:rPr lang="en-US" sz="5143" dirty="0">
                <a:cs typeface="Arial" charset="0"/>
              </a:rPr>
              <a:t>, </a:t>
            </a:r>
          </a:p>
          <a:p>
            <a:pPr algn="ctr" eaLnBrk="1" hangingPunct="1"/>
            <a:r>
              <a:rPr lang="en-US" sz="4114" baseline="30000" dirty="0">
                <a:cs typeface="Arial" charset="0"/>
              </a:rPr>
              <a:t>1</a:t>
            </a:r>
            <a:r>
              <a:rPr lang="en-US" sz="4114" dirty="0">
                <a:cs typeface="Arial" charset="0"/>
              </a:rPr>
              <a:t>Department of Biomechanics, University of Nebraska at Omaha, Omaha, NE 68182</a:t>
            </a:r>
          </a:p>
          <a:p>
            <a:pPr algn="ctr" eaLnBrk="1" hangingPunct="1"/>
            <a:r>
              <a:rPr lang="en-US" sz="4114" baseline="30000" dirty="0">
                <a:cs typeface="Arial" charset="0"/>
              </a:rPr>
              <a:t>2</a:t>
            </a:r>
            <a:r>
              <a:rPr lang="en-US" sz="4114" dirty="0">
                <a:cs typeface="Arial" charset="0"/>
              </a:rPr>
              <a:t>School of Health and Kinesiology, University of Nebraska at Omaha, Omaha, NE 68182</a:t>
            </a:r>
          </a:p>
          <a:p>
            <a:pPr algn="ctr" eaLnBrk="1" hangingPunct="1"/>
            <a:endParaRPr lang="en-US" sz="5143" dirty="0">
              <a:cs typeface="Arial" charset="0"/>
            </a:endParaRPr>
          </a:p>
        </p:txBody>
      </p:sp>
      <p:sp>
        <p:nvSpPr>
          <p:cNvPr id="8" name="Rectangle 7"/>
          <p:cNvSpPr>
            <a:spLocks noChangeArrowheads="1"/>
          </p:cNvSpPr>
          <p:nvPr/>
        </p:nvSpPr>
        <p:spPr bwMode="auto">
          <a:xfrm>
            <a:off x="15658128" y="7758894"/>
            <a:ext cx="13154852" cy="26154581"/>
          </a:xfrm>
          <a:prstGeom prst="rect">
            <a:avLst/>
          </a:prstGeom>
          <a:solidFill>
            <a:srgbClr val="FFFFFF"/>
          </a:solidFill>
          <a:ln w="25400">
            <a:noFill/>
            <a:round/>
            <a:headEnd/>
            <a:tailEnd/>
          </a:ln>
          <a:effectLst>
            <a:outerShdw blurRad="63500" dist="23000" dir="5400000" rotWithShape="0">
              <a:srgbClr val="000000">
                <a:alpha val="34999"/>
              </a:srgbClr>
            </a:outerShdw>
          </a:effectLst>
        </p:spPr>
        <p:txBody>
          <a:bodyPr anchor="ctr"/>
          <a:lstStyle/>
          <a:p>
            <a:pPr algn="ctr" defTabSz="2149574">
              <a:defRPr/>
            </a:pPr>
            <a:endParaRPr lang="en-US" sz="1050" dirty="0"/>
          </a:p>
        </p:txBody>
      </p:sp>
      <p:sp>
        <p:nvSpPr>
          <p:cNvPr id="15" name="Rectangle 14"/>
          <p:cNvSpPr>
            <a:spLocks noChangeArrowheads="1"/>
          </p:cNvSpPr>
          <p:nvPr/>
        </p:nvSpPr>
        <p:spPr bwMode="auto">
          <a:xfrm>
            <a:off x="29835947" y="31079303"/>
            <a:ext cx="12778612" cy="3006522"/>
          </a:xfrm>
          <a:prstGeom prst="rect">
            <a:avLst/>
          </a:prstGeom>
          <a:solidFill>
            <a:srgbClr val="FFFFFF"/>
          </a:solidFill>
          <a:ln w="25400">
            <a:solidFill>
              <a:srgbClr val="FFFFFF"/>
            </a:solidFill>
            <a:round/>
            <a:headEnd/>
            <a:tailEnd/>
          </a:ln>
          <a:effectLst>
            <a:outerShdw blurRad="63500" dist="23000" dir="5400000" rotWithShape="0">
              <a:srgbClr val="000000">
                <a:alpha val="34999"/>
              </a:srgbClr>
            </a:outerShdw>
          </a:effectLst>
        </p:spPr>
        <p:txBody>
          <a:bodyPr anchor="ctr"/>
          <a:lstStyle/>
          <a:p>
            <a:pPr algn="ctr" defTabSz="2149574">
              <a:defRPr/>
            </a:pPr>
            <a:endParaRPr lang="en-US" sz="8485" dirty="0">
              <a:solidFill>
                <a:schemeClr val="lt1"/>
              </a:solidFill>
            </a:endParaRPr>
          </a:p>
        </p:txBody>
      </p:sp>
      <p:sp>
        <p:nvSpPr>
          <p:cNvPr id="16" name="TextBox 18"/>
          <p:cNvSpPr txBox="1">
            <a:spLocks noChangeArrowheads="1"/>
          </p:cNvSpPr>
          <p:nvPr/>
        </p:nvSpPr>
        <p:spPr bwMode="auto">
          <a:xfrm>
            <a:off x="1337786" y="7333991"/>
            <a:ext cx="13287994" cy="11633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457182" indent="-457182" algn="just">
              <a:spcAft>
                <a:spcPts val="1200"/>
              </a:spcAft>
              <a:buFont typeface="Arial" panose="020B0604020202020204" pitchFamily="34" charset="0"/>
              <a:buChar char="•"/>
            </a:pPr>
            <a:r>
              <a:rPr lang="en-US" sz="3400" dirty="0">
                <a:cs typeface="Arial" charset="0"/>
              </a:rPr>
              <a:t>Research has shown that females are 6-8 times more likely to sustain an anterior cruciate ligament (ACL) injury compared to men</a:t>
            </a:r>
            <a:r>
              <a:rPr lang="en-US" sz="3400" baseline="30000" dirty="0">
                <a:cs typeface="Arial" charset="0"/>
              </a:rPr>
              <a:t>2</a:t>
            </a:r>
          </a:p>
          <a:p>
            <a:pPr marL="457182" indent="-457182" algn="just">
              <a:spcAft>
                <a:spcPts val="1200"/>
              </a:spcAft>
              <a:buFont typeface="Arial" panose="020B0604020202020204" pitchFamily="34" charset="0"/>
              <a:buChar char="•"/>
            </a:pPr>
            <a:r>
              <a:rPr lang="en-US" sz="3400" dirty="0">
                <a:cs typeface="Arial" charset="0"/>
              </a:rPr>
              <a:t>Females are 3.5 times more likely to receive a non-contact ACL injury</a:t>
            </a:r>
            <a:r>
              <a:rPr lang="en-US" sz="3400" baseline="30000" dirty="0">
                <a:cs typeface="Arial" charset="0"/>
              </a:rPr>
              <a:t>4</a:t>
            </a:r>
            <a:r>
              <a:rPr lang="en-US" sz="3400" dirty="0">
                <a:cs typeface="Arial" charset="0"/>
              </a:rPr>
              <a:t>, specifically soccer and volleyball players</a:t>
            </a:r>
          </a:p>
          <a:p>
            <a:pPr marL="457182" indent="-457182" algn="just">
              <a:spcAft>
                <a:spcPts val="1200"/>
              </a:spcAft>
              <a:buFont typeface="Arial" panose="020B0604020202020204" pitchFamily="34" charset="0"/>
              <a:buChar char="•"/>
            </a:pPr>
            <a:r>
              <a:rPr lang="en-US" sz="3400" dirty="0">
                <a:cs typeface="Arial" charset="0"/>
              </a:rPr>
              <a:t>Most non-contact ACL injuries occur during Valgus collapse, which is when the knee abduction, hip adduction, and internal and external rotation angles are high</a:t>
            </a:r>
          </a:p>
          <a:p>
            <a:pPr marL="457182" indent="-457182" algn="just">
              <a:spcAft>
                <a:spcPts val="1200"/>
              </a:spcAft>
              <a:buFont typeface="Arial" panose="020B0604020202020204" pitchFamily="34" charset="0"/>
              <a:buChar char="•"/>
            </a:pPr>
            <a:r>
              <a:rPr lang="en-US" sz="3400" dirty="0">
                <a:cs typeface="Arial" charset="0"/>
              </a:rPr>
              <a:t>Research has led to the identification of ACL risk factors which can be found through biomechanical and clinical tests </a:t>
            </a:r>
          </a:p>
          <a:p>
            <a:pPr marL="457182" indent="-457182" algn="just">
              <a:spcAft>
                <a:spcPts val="1200"/>
              </a:spcAft>
              <a:buFont typeface="Arial" panose="020B0604020202020204" pitchFamily="34" charset="0"/>
              <a:buChar char="•"/>
            </a:pPr>
            <a:r>
              <a:rPr lang="en-US" sz="3400" dirty="0">
                <a:cs typeface="Arial" charset="0"/>
              </a:rPr>
              <a:t>Injury prevention programs have been developed to largely meet the needs of all athletes </a:t>
            </a:r>
          </a:p>
          <a:p>
            <a:pPr marL="457182" indent="-457182" algn="just">
              <a:spcAft>
                <a:spcPts val="1200"/>
              </a:spcAft>
              <a:buFont typeface="Arial" panose="020B0604020202020204" pitchFamily="34" charset="0"/>
              <a:buChar char="•"/>
            </a:pPr>
            <a:r>
              <a:rPr lang="en-US" sz="3400" dirty="0">
                <a:cs typeface="Arial" charset="0"/>
              </a:rPr>
              <a:t>Different sports place different demands on their athletes which could lead to the development of different risk factors</a:t>
            </a:r>
          </a:p>
          <a:p>
            <a:pPr marL="457182" indent="-457182" algn="just">
              <a:spcAft>
                <a:spcPts val="1200"/>
              </a:spcAft>
              <a:buFont typeface="Arial" panose="020B0604020202020204" pitchFamily="34" charset="0"/>
              <a:buChar char="•"/>
            </a:pPr>
            <a:r>
              <a:rPr lang="en-US" sz="3400" dirty="0">
                <a:cs typeface="Arial" charset="0"/>
              </a:rPr>
              <a:t>In order to develop the most effective injury protocols for different sports, we must first understand the differences in biomechanics related to ACL injury risk factors between sports</a:t>
            </a:r>
          </a:p>
          <a:p>
            <a:pPr marL="457182" indent="-457182" algn="just">
              <a:spcAft>
                <a:spcPts val="1200"/>
              </a:spcAft>
              <a:buFont typeface="Arial" panose="020B0604020202020204" pitchFamily="34" charset="0"/>
              <a:buChar char="•"/>
            </a:pPr>
            <a:r>
              <a:rPr lang="en-US" sz="3400" b="1" dirty="0">
                <a:cs typeface="Arial" charset="0"/>
              </a:rPr>
              <a:t>Therefore, the purpose of this project is to determine if athletes specializing in soccer and volleyball present different biomechanics related to ACL injury risk factors. </a:t>
            </a:r>
            <a:endParaRPr lang="en-US" sz="3400" dirty="0">
              <a:cs typeface="Arial" charset="0"/>
            </a:endParaRPr>
          </a:p>
        </p:txBody>
      </p:sp>
      <p:sp>
        <p:nvSpPr>
          <p:cNvPr id="20" name="TextBox 22"/>
          <p:cNvSpPr txBox="1">
            <a:spLocks noChangeArrowheads="1"/>
          </p:cNvSpPr>
          <p:nvPr/>
        </p:nvSpPr>
        <p:spPr bwMode="auto">
          <a:xfrm>
            <a:off x="1523798" y="18959714"/>
            <a:ext cx="13306423" cy="883768"/>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cs typeface="Arial" charset="0"/>
              </a:rPr>
              <a:t>METHODS</a:t>
            </a:r>
          </a:p>
        </p:txBody>
      </p:sp>
      <p:sp>
        <p:nvSpPr>
          <p:cNvPr id="24" name="TextBox 26"/>
          <p:cNvSpPr txBox="1">
            <a:spLocks noChangeArrowheads="1"/>
          </p:cNvSpPr>
          <p:nvPr/>
        </p:nvSpPr>
        <p:spPr bwMode="auto">
          <a:xfrm>
            <a:off x="1261945" y="19850515"/>
            <a:ext cx="13256610" cy="7140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457182" indent="-457182" algn="just" eaLnBrk="1" hangingPunct="1">
              <a:spcAft>
                <a:spcPts val="1200"/>
              </a:spcAft>
              <a:buFont typeface="Arial" panose="020B0604020202020204" pitchFamily="34" charset="0"/>
              <a:buChar char="•"/>
            </a:pPr>
            <a:r>
              <a:rPr lang="en-US" sz="3400" dirty="0">
                <a:latin typeface="Arial" panose="020B0604020202020204" pitchFamily="34" charset="0"/>
                <a:cs typeface="Arial" panose="020B0604020202020204" pitchFamily="34" charset="0"/>
              </a:rPr>
              <a:t>This study included 18 healthy female D1 athletes from UNO; 14 soccer players and 4 volleyball players</a:t>
            </a:r>
          </a:p>
          <a:p>
            <a:pPr marL="457182" indent="-457182" algn="just" eaLnBrk="1" hangingPunct="1">
              <a:spcAft>
                <a:spcPts val="1200"/>
              </a:spcAft>
              <a:buFont typeface="Arial" panose="020B0604020202020204" pitchFamily="34" charset="0"/>
              <a:buChar char="•"/>
            </a:pPr>
            <a:r>
              <a:rPr lang="en-US" sz="3400" dirty="0">
                <a:latin typeface="Arial" panose="020B0604020202020204" pitchFamily="34" charset="0"/>
                <a:cs typeface="Arial" panose="020B0604020202020204" pitchFamily="34" charset="0"/>
              </a:rPr>
              <a:t>Biomechanical and clinical tests were performed, including the drop vertical jump test, or DVJ, a quadriceps/hamstrings ratio test using a </a:t>
            </a:r>
            <a:r>
              <a:rPr lang="en-US" sz="3400" dirty="0" err="1">
                <a:latin typeface="Arial" panose="020B0604020202020204" pitchFamily="34" charset="0"/>
                <a:cs typeface="Arial" panose="020B0604020202020204" pitchFamily="34" charset="0"/>
              </a:rPr>
              <a:t>Biodex</a:t>
            </a:r>
            <a:r>
              <a:rPr lang="en-US" sz="3400" dirty="0">
                <a:latin typeface="Arial" panose="020B0604020202020204" pitchFamily="34" charset="0"/>
                <a:cs typeface="Arial" panose="020B0604020202020204" pitchFamily="34" charset="0"/>
              </a:rPr>
              <a:t>, a cross-over hop test, and the International Knee Documentation Committee (IKDC) survey</a:t>
            </a:r>
          </a:p>
          <a:p>
            <a:pPr marL="457182" indent="-457182" algn="just" eaLnBrk="1" hangingPunct="1">
              <a:spcAft>
                <a:spcPts val="1200"/>
              </a:spcAft>
              <a:buFont typeface="Arial" panose="020B0604020202020204" pitchFamily="34" charset="0"/>
              <a:buChar char="•"/>
            </a:pPr>
            <a:r>
              <a:rPr lang="en-US" sz="3400" dirty="0">
                <a:latin typeface="Arial" panose="020B0604020202020204" pitchFamily="34" charset="0"/>
                <a:cs typeface="Arial" panose="020B0604020202020204" pitchFamily="34" charset="0"/>
              </a:rPr>
              <a:t>Lower body kinematics were used to calculate valgus collapse values for each DVJ</a:t>
            </a:r>
          </a:p>
          <a:p>
            <a:pPr marL="457182" indent="-457182" algn="just" eaLnBrk="1" hangingPunct="1">
              <a:spcAft>
                <a:spcPts val="1200"/>
              </a:spcAft>
              <a:buFont typeface="Arial" panose="020B0604020202020204" pitchFamily="34" charset="0"/>
              <a:buChar char="•"/>
            </a:pPr>
            <a:r>
              <a:rPr lang="en-US" sz="3400" dirty="0">
                <a:latin typeface="Arial" panose="020B0604020202020204" pitchFamily="34" charset="0"/>
                <a:cs typeface="Arial" panose="020B0604020202020204" pitchFamily="34" charset="0"/>
              </a:rPr>
              <a:t>Four 2-sample t-tests and two Mann-Whitney U tests were used to compare the outcomes between sports</a:t>
            </a:r>
          </a:p>
          <a:p>
            <a:pPr marL="457182" indent="-457182" algn="just" eaLnBrk="1" hangingPunct="1">
              <a:spcAft>
                <a:spcPts val="1200"/>
              </a:spcAft>
              <a:buFont typeface="Arial" panose="020B0604020202020204" pitchFamily="34" charset="0"/>
              <a:buChar char="•"/>
            </a:pPr>
            <a:r>
              <a:rPr lang="en-US" sz="3400" dirty="0">
                <a:latin typeface="Arial" panose="020B0604020202020204" pitchFamily="34" charset="0"/>
                <a:cs typeface="Arial" panose="020B0604020202020204" pitchFamily="34" charset="0"/>
              </a:rPr>
              <a:t>Corresponding Hedge’s g effect sizes were also calculated</a:t>
            </a:r>
          </a:p>
          <a:p>
            <a:pPr marL="457182" indent="-457182" algn="just" eaLnBrk="1" hangingPunct="1">
              <a:spcAft>
                <a:spcPts val="1200"/>
              </a:spcAft>
              <a:buFont typeface="Arial" panose="020B0604020202020204" pitchFamily="34" charset="0"/>
              <a:buChar char="•"/>
            </a:pPr>
            <a:endParaRPr lang="en-US" sz="3400" dirty="0">
              <a:latin typeface="Arial" panose="020B0604020202020204" pitchFamily="34" charset="0"/>
              <a:cs typeface="Arial" panose="020B0604020202020204" pitchFamily="34" charset="0"/>
            </a:endParaRPr>
          </a:p>
        </p:txBody>
      </p:sp>
      <p:sp>
        <p:nvSpPr>
          <p:cNvPr id="25" name="TextBox 28"/>
          <p:cNvSpPr txBox="1">
            <a:spLocks noChangeArrowheads="1"/>
          </p:cNvSpPr>
          <p:nvPr/>
        </p:nvSpPr>
        <p:spPr bwMode="auto">
          <a:xfrm>
            <a:off x="15662356" y="6368876"/>
            <a:ext cx="13154852" cy="883768"/>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cs typeface="Arial" charset="0"/>
              </a:rPr>
              <a:t>RESULTS</a:t>
            </a:r>
          </a:p>
        </p:txBody>
      </p:sp>
      <p:sp>
        <p:nvSpPr>
          <p:cNvPr id="31" name="TextBox 34"/>
          <p:cNvSpPr txBox="1">
            <a:spLocks noChangeArrowheads="1"/>
          </p:cNvSpPr>
          <p:nvPr/>
        </p:nvSpPr>
        <p:spPr bwMode="auto">
          <a:xfrm>
            <a:off x="29848632" y="6372105"/>
            <a:ext cx="12787660" cy="883768"/>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cs typeface="Arial" charset="0"/>
              </a:rPr>
              <a:t>CONCLUSIONS</a:t>
            </a:r>
          </a:p>
        </p:txBody>
      </p:sp>
      <p:sp>
        <p:nvSpPr>
          <p:cNvPr id="33" name="TextBox 36"/>
          <p:cNvSpPr txBox="1">
            <a:spLocks noChangeArrowheads="1"/>
          </p:cNvSpPr>
          <p:nvPr/>
        </p:nvSpPr>
        <p:spPr bwMode="auto">
          <a:xfrm>
            <a:off x="29844405" y="28412345"/>
            <a:ext cx="12778613" cy="883768"/>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cs typeface="Arial" charset="0"/>
              </a:rPr>
              <a:t>REFERENCES</a:t>
            </a:r>
          </a:p>
        </p:txBody>
      </p:sp>
      <p:sp>
        <p:nvSpPr>
          <p:cNvPr id="34" name="TextBox 37"/>
          <p:cNvSpPr txBox="1">
            <a:spLocks noChangeArrowheads="1"/>
          </p:cNvSpPr>
          <p:nvPr/>
        </p:nvSpPr>
        <p:spPr bwMode="auto">
          <a:xfrm>
            <a:off x="29840175" y="29594842"/>
            <a:ext cx="13015024"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457182" indent="-457182" eaLnBrk="1" hangingPunct="1">
              <a:buFont typeface="+mj-lt"/>
              <a:buAutoNum type="arabicPeriod"/>
            </a:pPr>
            <a:r>
              <a:rPr lang="en-US" sz="3200" dirty="0" err="1">
                <a:cs typeface="Arial" charset="0"/>
              </a:rPr>
              <a:t>Arundale</a:t>
            </a:r>
            <a:r>
              <a:rPr lang="en-US" sz="3200" dirty="0">
                <a:cs typeface="Arial" charset="0"/>
              </a:rPr>
              <a:t> et al (2018). </a:t>
            </a:r>
            <a:r>
              <a:rPr lang="en-US" sz="3200" i="1" dirty="0">
                <a:cs typeface="Arial" charset="0"/>
              </a:rPr>
              <a:t>Scan, J. of Med. &amp; Sci. in Sports</a:t>
            </a:r>
            <a:r>
              <a:rPr lang="en-US" sz="3200" dirty="0">
                <a:cs typeface="Arial" charset="0"/>
              </a:rPr>
              <a:t>. </a:t>
            </a:r>
            <a:r>
              <a:rPr lang="en-US" sz="3200" b="1" dirty="0">
                <a:cs typeface="Arial" charset="0"/>
              </a:rPr>
              <a:t>28</a:t>
            </a:r>
            <a:r>
              <a:rPr lang="en-US" sz="3200" dirty="0">
                <a:cs typeface="Arial" charset="0"/>
              </a:rPr>
              <a:t>: 2592-2603.</a:t>
            </a:r>
          </a:p>
          <a:p>
            <a:pPr marL="457182" indent="-457182" eaLnBrk="1" hangingPunct="1">
              <a:buFont typeface="+mj-lt"/>
              <a:buAutoNum type="arabicPeriod"/>
            </a:pPr>
            <a:r>
              <a:rPr lang="en-US" sz="3200" dirty="0">
                <a:cs typeface="Arial" charset="0"/>
              </a:rPr>
              <a:t>Hughes (2014). </a:t>
            </a:r>
            <a:r>
              <a:rPr lang="en-US" sz="3200" i="1" dirty="0">
                <a:cs typeface="Arial" charset="0"/>
              </a:rPr>
              <a:t>Res. In Sports Med. </a:t>
            </a:r>
            <a:r>
              <a:rPr lang="en-US" sz="3200" b="1" i="1" dirty="0">
                <a:cs typeface="Arial" charset="0"/>
              </a:rPr>
              <a:t>22</a:t>
            </a:r>
            <a:r>
              <a:rPr lang="en-US" sz="3200" dirty="0">
                <a:cs typeface="Arial" charset="0"/>
              </a:rPr>
              <a:t>: 193-212.</a:t>
            </a:r>
          </a:p>
          <a:p>
            <a:pPr marL="457182" indent="-457182" eaLnBrk="1" hangingPunct="1">
              <a:buFont typeface="+mj-lt"/>
              <a:buAutoNum type="arabicPeriod"/>
            </a:pPr>
            <a:r>
              <a:rPr lang="en-US" sz="3200" dirty="0">
                <a:cs typeface="Arial" charset="0"/>
              </a:rPr>
              <a:t>Shultz et al (2015). </a:t>
            </a:r>
            <a:r>
              <a:rPr lang="en-US" sz="3200" i="1" dirty="0">
                <a:cs typeface="Arial" charset="0"/>
              </a:rPr>
              <a:t>J. of Athl. Train</a:t>
            </a:r>
            <a:r>
              <a:rPr lang="en-US" sz="3200" dirty="0">
                <a:cs typeface="Arial" charset="0"/>
              </a:rPr>
              <a:t>. </a:t>
            </a:r>
            <a:r>
              <a:rPr lang="en-US" sz="3200" b="1" dirty="0">
                <a:cs typeface="Arial" charset="0"/>
              </a:rPr>
              <a:t>50</a:t>
            </a:r>
            <a:r>
              <a:rPr lang="en-US" sz="3200" dirty="0">
                <a:cs typeface="Arial" charset="0"/>
              </a:rPr>
              <a:t>: 1076-1093.</a:t>
            </a:r>
          </a:p>
          <a:p>
            <a:pPr marL="457182" indent="-457182" eaLnBrk="1" hangingPunct="1">
              <a:buFont typeface="+mj-lt"/>
              <a:buAutoNum type="arabicPeriod"/>
            </a:pPr>
            <a:r>
              <a:rPr lang="en-US" sz="3200" dirty="0" err="1">
                <a:cs typeface="Arial" charset="0"/>
              </a:rPr>
              <a:t>Voskanian</a:t>
            </a:r>
            <a:r>
              <a:rPr lang="en-US" sz="3200" dirty="0">
                <a:cs typeface="Arial" charset="0"/>
              </a:rPr>
              <a:t> (2013). </a:t>
            </a:r>
            <a:r>
              <a:rPr lang="en-US" sz="3200" i="1" dirty="0" err="1">
                <a:cs typeface="Arial" charset="0"/>
              </a:rPr>
              <a:t>Curr</a:t>
            </a:r>
            <a:r>
              <a:rPr lang="en-US" sz="3200" i="1" dirty="0">
                <a:cs typeface="Arial" charset="0"/>
              </a:rPr>
              <a:t>. Rev. in Mus. Med</a:t>
            </a:r>
            <a:r>
              <a:rPr lang="en-US" sz="3200" dirty="0">
                <a:cs typeface="Arial" charset="0"/>
              </a:rPr>
              <a:t>. </a:t>
            </a:r>
            <a:r>
              <a:rPr lang="en-US" sz="3200" b="1" dirty="0">
                <a:cs typeface="Arial" charset="0"/>
              </a:rPr>
              <a:t>6: 158-163</a:t>
            </a:r>
            <a:r>
              <a:rPr lang="en-US" sz="3200" dirty="0">
                <a:cs typeface="Arial" charset="0"/>
              </a:rPr>
              <a:t>.</a:t>
            </a:r>
          </a:p>
          <a:p>
            <a:pPr marL="457182" indent="-457182" eaLnBrk="1" hangingPunct="1">
              <a:buFont typeface="+mj-lt"/>
              <a:buAutoNum type="arabicPeriod"/>
            </a:pPr>
            <a:r>
              <a:rPr lang="en-US" sz="3200" dirty="0">
                <a:cs typeface="Arial" charset="0"/>
              </a:rPr>
              <a:t>Desrosiers (2018). </a:t>
            </a:r>
            <a:r>
              <a:rPr lang="en-US" sz="3200" i="1" dirty="0">
                <a:cs typeface="Arial" charset="0"/>
              </a:rPr>
              <a:t>ACL Strong</a:t>
            </a:r>
            <a:r>
              <a:rPr lang="en-US" sz="3200" dirty="0">
                <a:cs typeface="Arial" charset="0"/>
              </a:rPr>
              <a:t>. </a:t>
            </a:r>
          </a:p>
          <a:p>
            <a:pPr marL="457182" indent="-457182" eaLnBrk="1" hangingPunct="1">
              <a:buFont typeface="+mj-lt"/>
              <a:buAutoNum type="arabicPeriod"/>
            </a:pPr>
            <a:r>
              <a:rPr lang="en-US" sz="3200" dirty="0" err="1">
                <a:cs typeface="Arial" charset="0"/>
              </a:rPr>
              <a:t>Eitzen</a:t>
            </a:r>
            <a:r>
              <a:rPr lang="en-US" sz="3200" dirty="0">
                <a:cs typeface="Arial" charset="0"/>
              </a:rPr>
              <a:t> et al (2016). </a:t>
            </a:r>
            <a:r>
              <a:rPr lang="en-US" sz="3200" i="1" dirty="0">
                <a:cs typeface="Arial" charset="0"/>
              </a:rPr>
              <a:t>Ortho, J. of Sports Med</a:t>
            </a:r>
            <a:r>
              <a:rPr lang="en-US" sz="3200" dirty="0">
                <a:cs typeface="Arial" charset="0"/>
              </a:rPr>
              <a:t>. </a:t>
            </a:r>
            <a:r>
              <a:rPr lang="en-US" sz="3200" b="1" dirty="0">
                <a:cs typeface="Arial" charset="0"/>
              </a:rPr>
              <a:t>4</a:t>
            </a:r>
            <a:r>
              <a:rPr lang="en-US" sz="3200" dirty="0">
                <a:cs typeface="Arial" charset="0"/>
              </a:rPr>
              <a:t>: 1-10.</a:t>
            </a:r>
          </a:p>
          <a:p>
            <a:pPr marL="457182" indent="-457182" eaLnBrk="1" hangingPunct="1">
              <a:buFont typeface="+mj-lt"/>
              <a:buAutoNum type="arabicPeriod"/>
            </a:pPr>
            <a:r>
              <a:rPr lang="en-US" sz="3200" dirty="0" err="1">
                <a:cs typeface="Arial" charset="0"/>
              </a:rPr>
              <a:t>Kabacinski</a:t>
            </a:r>
            <a:r>
              <a:rPr lang="en-US" sz="3200" dirty="0">
                <a:cs typeface="Arial" charset="0"/>
              </a:rPr>
              <a:t> et al (2018). </a:t>
            </a:r>
            <a:r>
              <a:rPr lang="en-US" sz="3200" i="1" dirty="0">
                <a:cs typeface="Arial" charset="0"/>
              </a:rPr>
              <a:t>PLOS ONE. </a:t>
            </a:r>
            <a:r>
              <a:rPr lang="en-US" sz="3200" b="1" dirty="0">
                <a:cs typeface="Arial" charset="0"/>
              </a:rPr>
              <a:t>13</a:t>
            </a:r>
            <a:r>
              <a:rPr lang="en-US" sz="3200" dirty="0">
                <a:cs typeface="Arial" charset="0"/>
              </a:rPr>
              <a:t>.</a:t>
            </a:r>
          </a:p>
          <a:p>
            <a:pPr marL="457182" indent="-457182" eaLnBrk="1" hangingPunct="1">
              <a:buFont typeface="+mj-lt"/>
              <a:buAutoNum type="arabicPeriod"/>
            </a:pPr>
            <a:r>
              <a:rPr lang="en-US" sz="3200" dirty="0">
                <a:cs typeface="Arial" charset="0"/>
              </a:rPr>
              <a:t>Myers et al (2014). </a:t>
            </a:r>
            <a:r>
              <a:rPr lang="en-US" sz="3200" i="1" dirty="0">
                <a:cs typeface="Arial" charset="0"/>
              </a:rPr>
              <a:t>Int. J. Sports </a:t>
            </a:r>
            <a:r>
              <a:rPr lang="en-US" sz="3200" i="1" dirty="0" err="1">
                <a:cs typeface="Arial" charset="0"/>
              </a:rPr>
              <a:t>Phy</a:t>
            </a:r>
            <a:r>
              <a:rPr lang="en-US" sz="3200" i="1" dirty="0">
                <a:cs typeface="Arial" charset="0"/>
              </a:rPr>
              <a:t>. </a:t>
            </a:r>
            <a:r>
              <a:rPr lang="en-US" sz="3200" i="1" dirty="0" err="1">
                <a:cs typeface="Arial" charset="0"/>
              </a:rPr>
              <a:t>Ther</a:t>
            </a:r>
            <a:r>
              <a:rPr lang="en-US" sz="3200" i="1" dirty="0">
                <a:cs typeface="Arial" charset="0"/>
              </a:rPr>
              <a:t>. </a:t>
            </a:r>
            <a:r>
              <a:rPr lang="en-US" sz="3200" b="1" dirty="0">
                <a:cs typeface="Arial" charset="0"/>
              </a:rPr>
              <a:t>9</a:t>
            </a:r>
            <a:r>
              <a:rPr lang="en-US" sz="3200" dirty="0">
                <a:cs typeface="Arial" charset="0"/>
              </a:rPr>
              <a:t>: 596-603. </a:t>
            </a:r>
          </a:p>
          <a:p>
            <a:pPr eaLnBrk="1" hangingPunct="1"/>
            <a:endParaRPr lang="en-US" sz="3200" dirty="0">
              <a:cs typeface="Arial" charset="0"/>
            </a:endParaRPr>
          </a:p>
        </p:txBody>
      </p:sp>
      <p:sp>
        <p:nvSpPr>
          <p:cNvPr id="38" name="TextBox 42"/>
          <p:cNvSpPr txBox="1">
            <a:spLocks noChangeArrowheads="1"/>
          </p:cNvSpPr>
          <p:nvPr/>
        </p:nvSpPr>
        <p:spPr bwMode="auto">
          <a:xfrm>
            <a:off x="1306081" y="6372105"/>
            <a:ext cx="13324855" cy="883768"/>
          </a:xfrm>
          <a:prstGeom prst="rect">
            <a:avLst/>
          </a:prstGeom>
          <a:solidFill>
            <a:schemeClr val="tx1"/>
          </a:solidFill>
          <a:ln>
            <a:noFill/>
          </a:ln>
        </p:spPr>
        <p:txBody>
          <a:bodyPr wrap="square" anchor="ct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143" dirty="0">
                <a:solidFill>
                  <a:srgbClr val="FFFFFF"/>
                </a:solidFill>
                <a:cs typeface="Arial" charset="0"/>
              </a:rPr>
              <a:t>INTRODUCTION</a:t>
            </a:r>
          </a:p>
        </p:txBody>
      </p:sp>
      <p:sp>
        <p:nvSpPr>
          <p:cNvPr id="54" name="TextBox 53"/>
          <p:cNvSpPr txBox="1"/>
          <p:nvPr/>
        </p:nvSpPr>
        <p:spPr>
          <a:xfrm>
            <a:off x="29549247" y="26728621"/>
            <a:ext cx="13123145" cy="1384995"/>
          </a:xfrm>
          <a:prstGeom prst="rect">
            <a:avLst/>
          </a:prstGeom>
          <a:noFill/>
        </p:spPr>
        <p:txBody>
          <a:bodyPr wrap="square" rtlCol="0">
            <a:spAutoFit/>
          </a:bodyPr>
          <a:lstStyle/>
          <a:p>
            <a:pPr algn="ctr"/>
            <a:r>
              <a:rPr lang="en-US" sz="2800" dirty="0"/>
              <a:t>Figure : </a:t>
            </a:r>
            <a:r>
              <a:rPr lang="en-US" sz="2800"/>
              <a:t>A picture </a:t>
            </a:r>
            <a:r>
              <a:rPr lang="en-US" sz="2800" dirty="0"/>
              <a:t>comparing a healthy landing (left) to a landing where valgus collapse is occurring (right)</a:t>
            </a:r>
            <a:r>
              <a:rPr lang="en-US" sz="2800" baseline="30000" dirty="0">
                <a:cs typeface="Arial" charset="0"/>
              </a:rPr>
              <a:t> 4</a:t>
            </a:r>
            <a:r>
              <a:rPr lang="en-US" sz="2800" dirty="0"/>
              <a:t>.</a:t>
            </a:r>
            <a:endParaRPr lang="en-US" sz="3200" baseline="30000" dirty="0">
              <a:cs typeface="Arial" charset="0"/>
            </a:endParaRPr>
          </a:p>
          <a:p>
            <a:pPr algn="ctr"/>
            <a:endParaRPr lang="en-US" sz="2800" dirty="0"/>
          </a:p>
        </p:txBody>
      </p:sp>
      <p:sp>
        <p:nvSpPr>
          <p:cNvPr id="9" name="TextBox 8"/>
          <p:cNvSpPr txBox="1"/>
          <p:nvPr/>
        </p:nvSpPr>
        <p:spPr>
          <a:xfrm>
            <a:off x="11354659" y="29709880"/>
            <a:ext cx="184731" cy="1615827"/>
          </a:xfrm>
          <a:prstGeom prst="rect">
            <a:avLst/>
          </a:prstGeom>
          <a:noFill/>
        </p:spPr>
        <p:txBody>
          <a:bodyPr wrap="none" rtlCol="0">
            <a:spAutoFit/>
          </a:bodyPr>
          <a:lstStyle/>
          <a:p>
            <a:endParaRPr lang="en-US" dirty="0"/>
          </a:p>
        </p:txBody>
      </p:sp>
      <p:pic>
        <p:nvPicPr>
          <p:cNvPr id="43" name="Picture 42">
            <a:extLst>
              <a:ext uri="{FF2B5EF4-FFF2-40B4-BE49-F238E27FC236}">
                <a16:creationId xmlns:a16="http://schemas.microsoft.com/office/drawing/2014/main" id="{B76F693A-4101-431F-8C27-2A2D92CB5EDD}"/>
              </a:ext>
            </a:extLst>
          </p:cNvPr>
          <p:cNvPicPr/>
          <p:nvPr/>
        </p:nvPicPr>
        <p:blipFill rotWithShape="1">
          <a:blip r:embed="rId4" cstate="print">
            <a:extLst>
              <a:ext uri="{28A0092B-C50C-407E-A947-70E740481C1C}">
                <a14:useLocalDpi xmlns:a14="http://schemas.microsoft.com/office/drawing/2010/main" val="0"/>
              </a:ext>
            </a:extLst>
          </a:blip>
          <a:srcRect r="5639" b="4929"/>
          <a:stretch/>
        </p:blipFill>
        <p:spPr bwMode="auto">
          <a:xfrm flipH="1">
            <a:off x="9241736" y="27355800"/>
            <a:ext cx="3293164" cy="6296065"/>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54EB3133-6CBE-4885-9298-C5ED3E56AB09}"/>
              </a:ext>
            </a:extLst>
          </p:cNvPr>
          <p:cNvPicPr/>
          <p:nvPr/>
        </p:nvPicPr>
        <p:blipFill rotWithShape="1">
          <a:blip r:embed="rId5" cstate="print">
            <a:extLst>
              <a:ext uri="{28A0092B-C50C-407E-A947-70E740481C1C}">
                <a14:useLocalDpi xmlns:a14="http://schemas.microsoft.com/office/drawing/2010/main" val="0"/>
              </a:ext>
            </a:extLst>
          </a:blip>
          <a:srcRect t="1686" b="3243"/>
          <a:stretch/>
        </p:blipFill>
        <p:spPr>
          <a:xfrm>
            <a:off x="2952750" y="27355800"/>
            <a:ext cx="3453147" cy="6296065"/>
          </a:xfrm>
          <a:prstGeom prst="rect">
            <a:avLst/>
          </a:prstGeom>
        </p:spPr>
      </p:pic>
      <p:sp>
        <p:nvSpPr>
          <p:cNvPr id="45" name="TextBox 44">
            <a:extLst>
              <a:ext uri="{FF2B5EF4-FFF2-40B4-BE49-F238E27FC236}">
                <a16:creationId xmlns:a16="http://schemas.microsoft.com/office/drawing/2014/main" id="{AB88C4FA-B7A0-48C4-BCB5-50A5ABF142E9}"/>
              </a:ext>
            </a:extLst>
          </p:cNvPr>
          <p:cNvSpPr txBox="1"/>
          <p:nvPr/>
        </p:nvSpPr>
        <p:spPr>
          <a:xfrm>
            <a:off x="1707076" y="33651865"/>
            <a:ext cx="13123145" cy="523220"/>
          </a:xfrm>
          <a:prstGeom prst="rect">
            <a:avLst/>
          </a:prstGeom>
          <a:noFill/>
        </p:spPr>
        <p:txBody>
          <a:bodyPr wrap="square" rtlCol="0">
            <a:spAutoFit/>
          </a:bodyPr>
          <a:lstStyle/>
          <a:p>
            <a:pPr algn="ctr"/>
            <a:r>
              <a:rPr lang="en-US" sz="2800" dirty="0"/>
              <a:t>Figure 1: Visual 3D data from a participant during the drop vertical jump test. </a:t>
            </a:r>
          </a:p>
        </p:txBody>
      </p:sp>
      <p:pic>
        <p:nvPicPr>
          <p:cNvPr id="46" name="Picture 45">
            <a:extLst>
              <a:ext uri="{FF2B5EF4-FFF2-40B4-BE49-F238E27FC236}">
                <a16:creationId xmlns:a16="http://schemas.microsoft.com/office/drawing/2014/main" id="{F0BF9197-8FFC-421A-8696-7509A356FE5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693496" y="18745200"/>
            <a:ext cx="10538582" cy="7983421"/>
          </a:xfrm>
          <a:prstGeom prst="rect">
            <a:avLst/>
          </a:prstGeom>
          <a:noFill/>
          <a:ln>
            <a:noFill/>
          </a:ln>
        </p:spPr>
      </p:pic>
      <p:pic>
        <p:nvPicPr>
          <p:cNvPr id="6" name="Picture 5">
            <a:extLst>
              <a:ext uri="{FF2B5EF4-FFF2-40B4-BE49-F238E27FC236}">
                <a16:creationId xmlns:a16="http://schemas.microsoft.com/office/drawing/2014/main" id="{0AD4261C-C11B-471E-ADE0-7003C1FE4A8E}"/>
              </a:ext>
            </a:extLst>
          </p:cNvPr>
          <p:cNvPicPr>
            <a:picLocks noChangeAspect="1"/>
          </p:cNvPicPr>
          <p:nvPr/>
        </p:nvPicPr>
        <p:blipFill>
          <a:blip r:embed="rId7"/>
          <a:stretch>
            <a:fillRect/>
          </a:stretch>
        </p:blipFill>
        <p:spPr>
          <a:xfrm>
            <a:off x="1941469" y="3213655"/>
            <a:ext cx="9717131" cy="2693166"/>
          </a:xfrm>
          <a:prstGeom prst="rect">
            <a:avLst/>
          </a:prstGeom>
        </p:spPr>
      </p:pic>
      <p:pic>
        <p:nvPicPr>
          <p:cNvPr id="10" name="Picture 9">
            <a:extLst>
              <a:ext uri="{FF2B5EF4-FFF2-40B4-BE49-F238E27FC236}">
                <a16:creationId xmlns:a16="http://schemas.microsoft.com/office/drawing/2014/main" id="{4905F66B-7C1B-4478-A3B4-8BFA61234D03}"/>
              </a:ext>
            </a:extLst>
          </p:cNvPr>
          <p:cNvPicPr>
            <a:picLocks noChangeAspect="1"/>
          </p:cNvPicPr>
          <p:nvPr/>
        </p:nvPicPr>
        <p:blipFill rotWithShape="1">
          <a:blip r:embed="rId8"/>
          <a:srcRect b="11302"/>
          <a:stretch/>
        </p:blipFill>
        <p:spPr>
          <a:xfrm>
            <a:off x="34671000" y="3287128"/>
            <a:ext cx="6261100" cy="2935248"/>
          </a:xfrm>
          <a:prstGeom prst="rect">
            <a:avLst/>
          </a:prstGeom>
        </p:spPr>
      </p:pic>
      <p:graphicFrame>
        <p:nvGraphicFramePr>
          <p:cNvPr id="2" name="Table 1">
            <a:extLst>
              <a:ext uri="{FF2B5EF4-FFF2-40B4-BE49-F238E27FC236}">
                <a16:creationId xmlns:a16="http://schemas.microsoft.com/office/drawing/2014/main" id="{86CEE8DB-1892-4B52-88B7-220783AE577C}"/>
              </a:ext>
            </a:extLst>
          </p:cNvPr>
          <p:cNvGraphicFramePr>
            <a:graphicFrameLocks noGrp="1"/>
          </p:cNvGraphicFramePr>
          <p:nvPr>
            <p:extLst>
              <p:ext uri="{D42A27DB-BD31-4B8C-83A1-F6EECF244321}">
                <p14:modId xmlns:p14="http://schemas.microsoft.com/office/powerpoint/2010/main" val="1167806863"/>
              </p:ext>
            </p:extLst>
          </p:nvPr>
        </p:nvGraphicFramePr>
        <p:xfrm>
          <a:off x="15649669" y="26340572"/>
          <a:ext cx="13127376" cy="6610350"/>
        </p:xfrm>
        <a:graphic>
          <a:graphicData uri="http://schemas.openxmlformats.org/drawingml/2006/table">
            <a:tbl>
              <a:tblPr firstRow="1">
                <a:tableStyleId>{21E4AEA4-8DFA-4A89-87EB-49C32662AFE0}</a:tableStyleId>
              </a:tblPr>
              <a:tblGrid>
                <a:gridCol w="2311664">
                  <a:extLst>
                    <a:ext uri="{9D8B030D-6E8A-4147-A177-3AD203B41FA5}">
                      <a16:colId xmlns:a16="http://schemas.microsoft.com/office/drawing/2014/main" val="239692219"/>
                    </a:ext>
                  </a:extLst>
                </a:gridCol>
                <a:gridCol w="3807058">
                  <a:extLst>
                    <a:ext uri="{9D8B030D-6E8A-4147-A177-3AD203B41FA5}">
                      <a16:colId xmlns:a16="http://schemas.microsoft.com/office/drawing/2014/main" val="2306628635"/>
                    </a:ext>
                  </a:extLst>
                </a:gridCol>
                <a:gridCol w="3834578">
                  <a:extLst>
                    <a:ext uri="{9D8B030D-6E8A-4147-A177-3AD203B41FA5}">
                      <a16:colId xmlns:a16="http://schemas.microsoft.com/office/drawing/2014/main" val="1700827006"/>
                    </a:ext>
                  </a:extLst>
                </a:gridCol>
                <a:gridCol w="1587038">
                  <a:extLst>
                    <a:ext uri="{9D8B030D-6E8A-4147-A177-3AD203B41FA5}">
                      <a16:colId xmlns:a16="http://schemas.microsoft.com/office/drawing/2014/main" val="2771083273"/>
                    </a:ext>
                  </a:extLst>
                </a:gridCol>
                <a:gridCol w="1587038">
                  <a:extLst>
                    <a:ext uri="{9D8B030D-6E8A-4147-A177-3AD203B41FA5}">
                      <a16:colId xmlns:a16="http://schemas.microsoft.com/office/drawing/2014/main" val="817659054"/>
                    </a:ext>
                  </a:extLst>
                </a:gridCol>
              </a:tblGrid>
              <a:tr h="1560157">
                <a:tc>
                  <a:txBody>
                    <a:bodyPr/>
                    <a:lstStyle/>
                    <a:p>
                      <a:pPr algn="ctr" fontAlgn="ctr"/>
                      <a:r>
                        <a:rPr lang="en-US" sz="3600" u="none" strike="noStrike" dirty="0">
                          <a:effectLst/>
                          <a:latin typeface="+mn-lt"/>
                        </a:rPr>
                        <a:t>Test</a:t>
                      </a:r>
                      <a:endParaRPr lang="en-US" sz="3600" b="1" i="0" u="none" strike="noStrike" dirty="0">
                        <a:solidFill>
                          <a:srgbClr val="FFFFFF"/>
                        </a:solidFill>
                        <a:effectLst/>
                        <a:latin typeface="+mn-lt"/>
                      </a:endParaRPr>
                    </a:p>
                  </a:txBody>
                  <a:tcPr marL="3810" marR="3810" marT="3810" marB="0" anchor="ctr"/>
                </a:tc>
                <a:tc>
                  <a:txBody>
                    <a:bodyPr/>
                    <a:lstStyle/>
                    <a:p>
                      <a:pPr algn="ctr" fontAlgn="ctr"/>
                      <a:r>
                        <a:rPr lang="en-US" sz="3600" u="none" strike="noStrike" dirty="0" err="1">
                          <a:effectLst/>
                          <a:latin typeface="+mn-lt"/>
                        </a:rPr>
                        <a:t>Mean±Standard</a:t>
                      </a:r>
                      <a:r>
                        <a:rPr lang="en-US" sz="3600" u="none" strike="noStrike" dirty="0">
                          <a:effectLst/>
                          <a:latin typeface="+mn-lt"/>
                        </a:rPr>
                        <a:t> Deviation- Soccer</a:t>
                      </a:r>
                      <a:endParaRPr lang="en-US" sz="3600" b="1" i="0" u="none" strike="noStrike" dirty="0">
                        <a:solidFill>
                          <a:srgbClr val="FFFFFF"/>
                        </a:solidFill>
                        <a:effectLst/>
                        <a:latin typeface="+mn-lt"/>
                      </a:endParaRPr>
                    </a:p>
                  </a:txBody>
                  <a:tcPr marL="3810" marR="3810" marT="3810" marB="0" anchor="ctr"/>
                </a:tc>
                <a:tc>
                  <a:txBody>
                    <a:bodyPr/>
                    <a:lstStyle/>
                    <a:p>
                      <a:pPr algn="ctr" fontAlgn="ctr"/>
                      <a:r>
                        <a:rPr lang="en-US" sz="3600" u="none" strike="noStrike" dirty="0" err="1">
                          <a:effectLst/>
                          <a:latin typeface="+mn-lt"/>
                        </a:rPr>
                        <a:t>Mean±Standard</a:t>
                      </a:r>
                      <a:r>
                        <a:rPr lang="en-US" sz="3600" u="none" strike="noStrike" dirty="0">
                          <a:effectLst/>
                          <a:latin typeface="+mn-lt"/>
                        </a:rPr>
                        <a:t> Deviation- Volleyball</a:t>
                      </a:r>
                      <a:endParaRPr lang="en-US" sz="3600" b="1" i="0" u="none" strike="noStrike" dirty="0">
                        <a:solidFill>
                          <a:srgbClr val="FFFFFF"/>
                        </a:solidFill>
                        <a:effectLst/>
                        <a:latin typeface="+mn-lt"/>
                      </a:endParaRPr>
                    </a:p>
                  </a:txBody>
                  <a:tcPr marL="3810" marR="3810" marT="3810" marB="0" anchor="ctr"/>
                </a:tc>
                <a:tc>
                  <a:txBody>
                    <a:bodyPr/>
                    <a:lstStyle/>
                    <a:p>
                      <a:pPr algn="ctr" fontAlgn="ctr"/>
                      <a:r>
                        <a:rPr lang="en-US" sz="3600" u="none" strike="noStrike" dirty="0">
                          <a:effectLst/>
                          <a:latin typeface="+mn-lt"/>
                        </a:rPr>
                        <a:t>P-Value</a:t>
                      </a:r>
                      <a:endParaRPr lang="en-US" sz="3600" b="1" i="0" u="none" strike="noStrike" dirty="0">
                        <a:solidFill>
                          <a:srgbClr val="FFFFFF"/>
                        </a:solidFill>
                        <a:effectLst/>
                        <a:latin typeface="+mn-lt"/>
                      </a:endParaRPr>
                    </a:p>
                  </a:txBody>
                  <a:tcPr marL="3810" marR="3810" marT="3810" marB="0" anchor="ctr"/>
                </a:tc>
                <a:tc>
                  <a:txBody>
                    <a:bodyPr/>
                    <a:lstStyle/>
                    <a:p>
                      <a:pPr algn="ctr" fontAlgn="ctr"/>
                      <a:r>
                        <a:rPr lang="en-US" sz="3600" b="1" i="0" u="none" strike="noStrike" dirty="0">
                          <a:solidFill>
                            <a:srgbClr val="FFFFFF"/>
                          </a:solidFill>
                          <a:effectLst/>
                          <a:latin typeface="+mn-lt"/>
                        </a:rPr>
                        <a:t>Effect Size</a:t>
                      </a:r>
                    </a:p>
                  </a:txBody>
                  <a:tcPr marL="3810" marR="3810" marT="3810" marB="0" anchor="ctr"/>
                </a:tc>
                <a:extLst>
                  <a:ext uri="{0D108BD9-81ED-4DB2-BD59-A6C34878D82A}">
                    <a16:rowId xmlns:a16="http://schemas.microsoft.com/office/drawing/2014/main" val="2836826586"/>
                  </a:ext>
                </a:extLst>
              </a:tr>
              <a:tr h="531923">
                <a:tc>
                  <a:txBody>
                    <a:bodyPr/>
                    <a:lstStyle/>
                    <a:p>
                      <a:pPr algn="ctr" fontAlgn="ctr"/>
                      <a:r>
                        <a:rPr lang="en-US" sz="3600" u="none" strike="noStrike">
                          <a:effectLst/>
                          <a:latin typeface="+mn-lt"/>
                        </a:rPr>
                        <a:t>Right H/Q</a:t>
                      </a:r>
                      <a:endParaRPr lang="en-US" sz="3600" b="0" i="0" u="none" strike="noStrike">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57.29±13.17</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52.33±12.02</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u="none" strike="noStrike">
                          <a:effectLst/>
                          <a:latin typeface="+mn-lt"/>
                        </a:rPr>
                        <a:t>0.509</a:t>
                      </a:r>
                      <a:endParaRPr lang="en-US" sz="3600" b="0" i="0" u="none" strike="noStrike">
                        <a:solidFill>
                          <a:srgbClr val="000000"/>
                        </a:solidFill>
                        <a:effectLst/>
                        <a:latin typeface="+mn-lt"/>
                      </a:endParaRPr>
                    </a:p>
                  </a:txBody>
                  <a:tcPr marL="3810" marR="3810" marT="3810" marB="0" anchor="ctr"/>
                </a:tc>
                <a:tc>
                  <a:txBody>
                    <a:bodyPr/>
                    <a:lstStyle/>
                    <a:p>
                      <a:pPr algn="ctr" fontAlgn="b"/>
                      <a:r>
                        <a:rPr lang="en-US" sz="3600" b="0" i="0" u="none" strike="noStrike">
                          <a:solidFill>
                            <a:srgbClr val="000000"/>
                          </a:solidFill>
                          <a:effectLst/>
                          <a:latin typeface="+mn-lt"/>
                        </a:rPr>
                        <a:t>0.38336</a:t>
                      </a:r>
                    </a:p>
                  </a:txBody>
                  <a:tcPr marL="3810" marR="3810" marT="3810" marB="0" anchor="ctr"/>
                </a:tc>
                <a:extLst>
                  <a:ext uri="{0D108BD9-81ED-4DB2-BD59-A6C34878D82A}">
                    <a16:rowId xmlns:a16="http://schemas.microsoft.com/office/drawing/2014/main" val="2599726615"/>
                  </a:ext>
                </a:extLst>
              </a:tr>
              <a:tr h="531923">
                <a:tc>
                  <a:txBody>
                    <a:bodyPr/>
                    <a:lstStyle/>
                    <a:p>
                      <a:pPr algn="ctr" fontAlgn="ctr"/>
                      <a:r>
                        <a:rPr lang="en-US" sz="3600" u="none" strike="noStrike" dirty="0">
                          <a:effectLst/>
                          <a:latin typeface="+mn-lt"/>
                        </a:rPr>
                        <a:t>Left H/Q</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54.09±14.69</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50.53±13.37</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u="none" strike="noStrike" dirty="0">
                          <a:effectLst/>
                          <a:latin typeface="+mn-lt"/>
                        </a:rPr>
                        <a:t>0.669</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b="0" i="0" u="none" strike="noStrike">
                          <a:solidFill>
                            <a:srgbClr val="000000"/>
                          </a:solidFill>
                          <a:effectLst/>
                          <a:latin typeface="+mn-lt"/>
                        </a:rPr>
                        <a:t>0.24688</a:t>
                      </a:r>
                    </a:p>
                  </a:txBody>
                  <a:tcPr marL="3810" marR="3810" marT="3810" marB="0" anchor="ctr"/>
                </a:tc>
                <a:extLst>
                  <a:ext uri="{0D108BD9-81ED-4DB2-BD59-A6C34878D82A}">
                    <a16:rowId xmlns:a16="http://schemas.microsoft.com/office/drawing/2014/main" val="1711666081"/>
                  </a:ext>
                </a:extLst>
              </a:tr>
              <a:tr h="1041306">
                <a:tc>
                  <a:txBody>
                    <a:bodyPr/>
                    <a:lstStyle/>
                    <a:p>
                      <a:pPr algn="ctr" fontAlgn="ctr"/>
                      <a:r>
                        <a:rPr lang="en-US" sz="3600" u="none" strike="noStrike" dirty="0">
                          <a:effectLst/>
                          <a:latin typeface="+mn-lt"/>
                        </a:rPr>
                        <a:t>Right Valgus Collapse</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11.94±6.94</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6.56±4.48</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u="none" strike="noStrike" dirty="0">
                          <a:effectLst/>
                          <a:latin typeface="+mn-lt"/>
                        </a:rPr>
                        <a:t>0.167</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b="0" i="0" u="none" strike="noStrike">
                          <a:solidFill>
                            <a:srgbClr val="000000"/>
                          </a:solidFill>
                          <a:effectLst/>
                          <a:latin typeface="+mn-lt"/>
                        </a:rPr>
                        <a:t>0.86296</a:t>
                      </a:r>
                    </a:p>
                  </a:txBody>
                  <a:tcPr marL="3810" marR="3810" marT="3810" marB="0" anchor="ctr"/>
                </a:tc>
                <a:extLst>
                  <a:ext uri="{0D108BD9-81ED-4DB2-BD59-A6C34878D82A}">
                    <a16:rowId xmlns:a16="http://schemas.microsoft.com/office/drawing/2014/main" val="2027556789"/>
                  </a:ext>
                </a:extLst>
              </a:tr>
              <a:tr h="1041306">
                <a:tc>
                  <a:txBody>
                    <a:bodyPr/>
                    <a:lstStyle/>
                    <a:p>
                      <a:pPr algn="ctr" fontAlgn="ctr"/>
                      <a:r>
                        <a:rPr lang="en-US" sz="3600" u="none" strike="noStrike">
                          <a:effectLst/>
                          <a:latin typeface="+mn-lt"/>
                        </a:rPr>
                        <a:t>Left Valgus Collapse</a:t>
                      </a:r>
                      <a:endParaRPr lang="en-US" sz="3600" b="0" i="0" u="none" strike="noStrike">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12.18±4.95</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7.89±5.06</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u="none" strike="noStrike">
                          <a:effectLst/>
                          <a:latin typeface="+mn-lt"/>
                        </a:rPr>
                        <a:t>0.147</a:t>
                      </a:r>
                      <a:endParaRPr lang="en-US" sz="3600" b="0" i="0" u="none" strike="noStrike">
                        <a:solidFill>
                          <a:srgbClr val="000000"/>
                        </a:solidFill>
                        <a:effectLst/>
                        <a:latin typeface="+mn-lt"/>
                      </a:endParaRPr>
                    </a:p>
                  </a:txBody>
                  <a:tcPr marL="3810" marR="3810" marT="3810" marB="0" anchor="ctr"/>
                </a:tc>
                <a:tc>
                  <a:txBody>
                    <a:bodyPr/>
                    <a:lstStyle/>
                    <a:p>
                      <a:pPr algn="ctr" fontAlgn="b"/>
                      <a:r>
                        <a:rPr lang="en-US" sz="3600" b="0" i="0" u="none" strike="noStrike">
                          <a:solidFill>
                            <a:srgbClr val="000000"/>
                          </a:solidFill>
                          <a:effectLst/>
                          <a:latin typeface="+mn-lt"/>
                        </a:rPr>
                        <a:t>0.82109</a:t>
                      </a:r>
                    </a:p>
                  </a:txBody>
                  <a:tcPr marL="3810" marR="3810" marT="3810" marB="0" anchor="ctr"/>
                </a:tc>
                <a:extLst>
                  <a:ext uri="{0D108BD9-81ED-4DB2-BD59-A6C34878D82A}">
                    <a16:rowId xmlns:a16="http://schemas.microsoft.com/office/drawing/2014/main" val="3360565154"/>
                  </a:ext>
                </a:extLst>
              </a:tr>
              <a:tr h="1041306">
                <a:tc>
                  <a:txBody>
                    <a:bodyPr/>
                    <a:lstStyle/>
                    <a:p>
                      <a:pPr algn="ctr" fontAlgn="ctr"/>
                      <a:r>
                        <a:rPr lang="en-US" sz="3600" u="none" strike="noStrike">
                          <a:effectLst/>
                          <a:latin typeface="+mn-lt"/>
                        </a:rPr>
                        <a:t>Cross Over Hop Test</a:t>
                      </a:r>
                      <a:endParaRPr lang="en-US" sz="3600" b="0" i="0" u="none" strike="noStrike">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100.71±5.72</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100.08±1.58</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u="none" strike="noStrike">
                          <a:effectLst/>
                          <a:latin typeface="+mn-lt"/>
                        </a:rPr>
                        <a:t>0.645</a:t>
                      </a:r>
                      <a:endParaRPr lang="en-US" sz="3600" b="0" i="0" u="none" strike="noStrike">
                        <a:solidFill>
                          <a:srgbClr val="000000"/>
                        </a:solidFill>
                        <a:effectLst/>
                        <a:latin typeface="+mn-lt"/>
                      </a:endParaRPr>
                    </a:p>
                  </a:txBody>
                  <a:tcPr marL="3810" marR="3810" marT="3810" marB="0" anchor="ctr"/>
                </a:tc>
                <a:tc>
                  <a:txBody>
                    <a:bodyPr/>
                    <a:lstStyle/>
                    <a:p>
                      <a:pPr algn="ctr" fontAlgn="b"/>
                      <a:r>
                        <a:rPr lang="en-US" sz="3600" b="0" i="0" u="none" strike="noStrike">
                          <a:solidFill>
                            <a:srgbClr val="000000"/>
                          </a:solidFill>
                          <a:effectLst/>
                          <a:latin typeface="+mn-lt"/>
                        </a:rPr>
                        <a:t>0.1225</a:t>
                      </a:r>
                    </a:p>
                  </a:txBody>
                  <a:tcPr marL="3810" marR="3810" marT="3810" marB="0" anchor="ctr"/>
                </a:tc>
                <a:extLst>
                  <a:ext uri="{0D108BD9-81ED-4DB2-BD59-A6C34878D82A}">
                    <a16:rowId xmlns:a16="http://schemas.microsoft.com/office/drawing/2014/main" val="1277637728"/>
                  </a:ext>
                </a:extLst>
              </a:tr>
              <a:tr h="531923">
                <a:tc>
                  <a:txBody>
                    <a:bodyPr/>
                    <a:lstStyle/>
                    <a:p>
                      <a:pPr algn="ctr" fontAlgn="ctr"/>
                      <a:r>
                        <a:rPr lang="en-US" sz="3600" u="none" strike="noStrike">
                          <a:effectLst/>
                          <a:latin typeface="+mn-lt"/>
                        </a:rPr>
                        <a:t>IKDC Survey</a:t>
                      </a:r>
                      <a:endParaRPr lang="en-US" sz="3600" b="0" i="0" u="none" strike="noStrike">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99.26±1.47</a:t>
                      </a:r>
                      <a:endParaRPr lang="en-US" sz="3600" b="0" i="0" u="none" strike="noStrike" dirty="0">
                        <a:solidFill>
                          <a:srgbClr val="000000"/>
                        </a:solidFill>
                        <a:effectLst/>
                        <a:latin typeface="+mn-lt"/>
                      </a:endParaRPr>
                    </a:p>
                  </a:txBody>
                  <a:tcPr marL="3810" marR="3810" marT="3810" marB="0" anchor="ctr"/>
                </a:tc>
                <a:tc>
                  <a:txBody>
                    <a:bodyPr/>
                    <a:lstStyle/>
                    <a:p>
                      <a:pPr algn="ctr" fontAlgn="ctr"/>
                      <a:r>
                        <a:rPr lang="en-US" sz="3600" u="none" strike="noStrike" dirty="0">
                          <a:effectLst/>
                          <a:latin typeface="+mn-lt"/>
                        </a:rPr>
                        <a:t>100.00±0.00</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u="none" strike="noStrike" dirty="0">
                          <a:effectLst/>
                          <a:latin typeface="+mn-lt"/>
                        </a:rPr>
                        <a:t>0.442</a:t>
                      </a:r>
                      <a:endParaRPr lang="en-US" sz="3600" b="0" i="0" u="none" strike="noStrike" dirty="0">
                        <a:solidFill>
                          <a:srgbClr val="000000"/>
                        </a:solidFill>
                        <a:effectLst/>
                        <a:latin typeface="+mn-lt"/>
                      </a:endParaRPr>
                    </a:p>
                  </a:txBody>
                  <a:tcPr marL="3810" marR="3810" marT="3810" marB="0" anchor="ctr"/>
                </a:tc>
                <a:tc>
                  <a:txBody>
                    <a:bodyPr/>
                    <a:lstStyle/>
                    <a:p>
                      <a:pPr algn="ctr" fontAlgn="b"/>
                      <a:r>
                        <a:rPr lang="en-US" sz="3600" b="0" i="0" u="none" strike="noStrike" dirty="0">
                          <a:solidFill>
                            <a:srgbClr val="000000"/>
                          </a:solidFill>
                          <a:effectLst/>
                          <a:latin typeface="+mn-lt"/>
                        </a:rPr>
                        <a:t>N/A</a:t>
                      </a:r>
                    </a:p>
                  </a:txBody>
                  <a:tcPr marL="3810" marR="3810" marT="3810" marB="0" anchor="ctr"/>
                </a:tc>
                <a:extLst>
                  <a:ext uri="{0D108BD9-81ED-4DB2-BD59-A6C34878D82A}">
                    <a16:rowId xmlns:a16="http://schemas.microsoft.com/office/drawing/2014/main" val="3244419028"/>
                  </a:ext>
                </a:extLst>
              </a:tr>
            </a:tbl>
          </a:graphicData>
        </a:graphic>
      </p:graphicFrame>
      <p:sp>
        <p:nvSpPr>
          <p:cNvPr id="23" name="TextBox 22">
            <a:extLst>
              <a:ext uri="{FF2B5EF4-FFF2-40B4-BE49-F238E27FC236}">
                <a16:creationId xmlns:a16="http://schemas.microsoft.com/office/drawing/2014/main" id="{DA41A17A-EEB0-4CCE-90F9-B3E6FFC97125}"/>
              </a:ext>
            </a:extLst>
          </p:cNvPr>
          <p:cNvSpPr txBox="1"/>
          <p:nvPr/>
        </p:nvSpPr>
        <p:spPr>
          <a:xfrm>
            <a:off x="15653900" y="33001809"/>
            <a:ext cx="13123145" cy="954107"/>
          </a:xfrm>
          <a:prstGeom prst="rect">
            <a:avLst/>
          </a:prstGeom>
          <a:noFill/>
        </p:spPr>
        <p:txBody>
          <a:bodyPr wrap="square" rtlCol="0">
            <a:spAutoFit/>
          </a:bodyPr>
          <a:lstStyle/>
          <a:p>
            <a:pPr algn="ctr"/>
            <a:r>
              <a:rPr lang="en-US" sz="2800" dirty="0"/>
              <a:t>Table 2: Descriptive statistics of the results from the four tests with the soccer and volleyball athletes. The significance level is p=0.05. </a:t>
            </a:r>
          </a:p>
        </p:txBody>
      </p:sp>
      <p:sp>
        <p:nvSpPr>
          <p:cNvPr id="26" name="TextBox 35">
            <a:extLst>
              <a:ext uri="{FF2B5EF4-FFF2-40B4-BE49-F238E27FC236}">
                <a16:creationId xmlns:a16="http://schemas.microsoft.com/office/drawing/2014/main" id="{5D663CC0-CA33-42DD-8555-A29794F7BAED}"/>
              </a:ext>
            </a:extLst>
          </p:cNvPr>
          <p:cNvSpPr txBox="1">
            <a:spLocks noChangeArrowheads="1"/>
          </p:cNvSpPr>
          <p:nvPr/>
        </p:nvSpPr>
        <p:spPr bwMode="auto">
          <a:xfrm>
            <a:off x="30144619" y="7389351"/>
            <a:ext cx="12145513" cy="11110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457182" indent="-457182" algn="just" eaLnBrk="1" hangingPunct="1">
              <a:spcAft>
                <a:spcPts val="1200"/>
              </a:spcAft>
              <a:buFont typeface="Arial" panose="020B0604020202020204" pitchFamily="34" charset="0"/>
              <a:buChar char="•"/>
            </a:pPr>
            <a:r>
              <a:rPr lang="en-US" sz="3400" dirty="0">
                <a:cs typeface="Arial" charset="0"/>
              </a:rPr>
              <a:t>Statistically significant differences were not demonstrated for the outcomes measured</a:t>
            </a:r>
          </a:p>
          <a:p>
            <a:pPr marL="1200132" lvl="1" indent="-457182" algn="just" eaLnBrk="1" hangingPunct="1">
              <a:spcAft>
                <a:spcPts val="1200"/>
              </a:spcAft>
              <a:buFont typeface="Arial" panose="020B0604020202020204" pitchFamily="34" charset="0"/>
              <a:buChar char="•"/>
            </a:pPr>
            <a:r>
              <a:rPr lang="en-US" sz="3400" dirty="0">
                <a:cs typeface="Arial" charset="0"/>
              </a:rPr>
              <a:t>This is likely due to the small sample size</a:t>
            </a:r>
          </a:p>
          <a:p>
            <a:pPr marL="457182" indent="-457182" algn="just" eaLnBrk="1" hangingPunct="1">
              <a:spcAft>
                <a:spcPts val="1200"/>
              </a:spcAft>
              <a:buFont typeface="Arial" panose="020B0604020202020204" pitchFamily="34" charset="0"/>
              <a:buChar char="•"/>
            </a:pPr>
            <a:r>
              <a:rPr lang="en-US" sz="3400" dirty="0">
                <a:cs typeface="Arial" charset="0"/>
              </a:rPr>
              <a:t>The effect sizes for the right and left valgus collapse measure were large, which demonstrates that soccer players are potentially at a higher risk for valgus collapse injuries </a:t>
            </a:r>
          </a:p>
          <a:p>
            <a:pPr marL="457182" indent="-457182" algn="just" eaLnBrk="1" hangingPunct="1">
              <a:spcAft>
                <a:spcPts val="1200"/>
              </a:spcAft>
              <a:buFont typeface="Arial" panose="020B0604020202020204" pitchFamily="34" charset="0"/>
              <a:buChar char="•"/>
            </a:pPr>
            <a:r>
              <a:rPr lang="en-US" sz="3400" dirty="0">
                <a:cs typeface="Arial" charset="0"/>
              </a:rPr>
              <a:t>The effect sizes for the right and left H/Q tests were medium, which demonstrates that soccer players potentially display greater muscle imbalance at the knee.</a:t>
            </a:r>
          </a:p>
          <a:p>
            <a:pPr marL="457182" indent="-457182" algn="just" eaLnBrk="1" hangingPunct="1">
              <a:spcAft>
                <a:spcPts val="1200"/>
              </a:spcAft>
              <a:buFont typeface="Arial" panose="020B0604020202020204" pitchFamily="34" charset="0"/>
              <a:buChar char="•"/>
            </a:pPr>
            <a:r>
              <a:rPr lang="en-US" sz="3400" dirty="0">
                <a:cs typeface="Arial" charset="0"/>
              </a:rPr>
              <a:t>Although no statistically significant outcomes were found, this work provides greater insight into sport specific risk factors for ACL injuries</a:t>
            </a:r>
          </a:p>
          <a:p>
            <a:pPr marL="1200132" lvl="1" indent="-457182" algn="just" eaLnBrk="1" hangingPunct="1">
              <a:spcAft>
                <a:spcPts val="1200"/>
              </a:spcAft>
              <a:buFont typeface="Arial" panose="020B0604020202020204" pitchFamily="34" charset="0"/>
              <a:buChar char="•"/>
            </a:pPr>
            <a:r>
              <a:rPr lang="en-US" sz="3400" dirty="0">
                <a:cs typeface="Arial" charset="0"/>
              </a:rPr>
              <a:t>The results are helpful for developing more effective injury prevention programs</a:t>
            </a:r>
          </a:p>
          <a:p>
            <a:pPr marL="457182" indent="-457182" algn="just" eaLnBrk="1" hangingPunct="1">
              <a:spcAft>
                <a:spcPts val="1200"/>
              </a:spcAft>
              <a:buFont typeface="Arial" panose="020B0604020202020204" pitchFamily="34" charset="0"/>
              <a:buChar char="•"/>
            </a:pPr>
            <a:r>
              <a:rPr lang="en-US" sz="3400" dirty="0">
                <a:cs typeface="Arial" charset="0"/>
              </a:rPr>
              <a:t>Future studies should evaluate the results of these tests with a larger sample size and an even number of volleyball and soccer players</a:t>
            </a:r>
          </a:p>
          <a:p>
            <a:pPr marL="457182" indent="-457182" algn="just" eaLnBrk="1" hangingPunct="1">
              <a:spcAft>
                <a:spcPts val="1200"/>
              </a:spcAft>
              <a:buFont typeface="Arial" panose="020B0604020202020204" pitchFamily="34" charset="0"/>
              <a:buChar char="•"/>
            </a:pPr>
            <a:endParaRPr lang="en-US" sz="3400" dirty="0">
              <a:cs typeface="Arial" charset="0"/>
            </a:endParaRPr>
          </a:p>
        </p:txBody>
      </p:sp>
      <p:graphicFrame>
        <p:nvGraphicFramePr>
          <p:cNvPr id="7" name="Table 10">
            <a:extLst>
              <a:ext uri="{FF2B5EF4-FFF2-40B4-BE49-F238E27FC236}">
                <a16:creationId xmlns:a16="http://schemas.microsoft.com/office/drawing/2014/main" id="{3A616D24-6921-4824-B50B-3A73F7F6FA0A}"/>
              </a:ext>
            </a:extLst>
          </p:cNvPr>
          <p:cNvGraphicFramePr>
            <a:graphicFrameLocks noGrp="1"/>
          </p:cNvGraphicFramePr>
          <p:nvPr>
            <p:extLst>
              <p:ext uri="{D42A27DB-BD31-4B8C-83A1-F6EECF244321}">
                <p14:modId xmlns:p14="http://schemas.microsoft.com/office/powerpoint/2010/main" val="1545561425"/>
              </p:ext>
            </p:extLst>
          </p:nvPr>
        </p:nvGraphicFramePr>
        <p:xfrm>
          <a:off x="15649670" y="7757542"/>
          <a:ext cx="13171770" cy="2928664"/>
        </p:xfrm>
        <a:graphic>
          <a:graphicData uri="http://schemas.openxmlformats.org/drawingml/2006/table">
            <a:tbl>
              <a:tblPr firstRow="1" bandRow="1">
                <a:tableStyleId>{21E4AEA4-8DFA-4A89-87EB-49C32662AFE0}</a:tableStyleId>
              </a:tblPr>
              <a:tblGrid>
                <a:gridCol w="2114455">
                  <a:extLst>
                    <a:ext uri="{9D8B030D-6E8A-4147-A177-3AD203B41FA5}">
                      <a16:colId xmlns:a16="http://schemas.microsoft.com/office/drawing/2014/main" val="1117285171"/>
                    </a:ext>
                  </a:extLst>
                </a:gridCol>
                <a:gridCol w="2724150">
                  <a:extLst>
                    <a:ext uri="{9D8B030D-6E8A-4147-A177-3AD203B41FA5}">
                      <a16:colId xmlns:a16="http://schemas.microsoft.com/office/drawing/2014/main" val="2025616748"/>
                    </a:ext>
                  </a:extLst>
                </a:gridCol>
                <a:gridCol w="2838450">
                  <a:extLst>
                    <a:ext uri="{9D8B030D-6E8A-4147-A177-3AD203B41FA5}">
                      <a16:colId xmlns:a16="http://schemas.microsoft.com/office/drawing/2014/main" val="3554484514"/>
                    </a:ext>
                  </a:extLst>
                </a:gridCol>
                <a:gridCol w="2638425">
                  <a:extLst>
                    <a:ext uri="{9D8B030D-6E8A-4147-A177-3AD203B41FA5}">
                      <a16:colId xmlns:a16="http://schemas.microsoft.com/office/drawing/2014/main" val="776085385"/>
                    </a:ext>
                  </a:extLst>
                </a:gridCol>
                <a:gridCol w="2856290">
                  <a:extLst>
                    <a:ext uri="{9D8B030D-6E8A-4147-A177-3AD203B41FA5}">
                      <a16:colId xmlns:a16="http://schemas.microsoft.com/office/drawing/2014/main" val="2074198275"/>
                    </a:ext>
                  </a:extLst>
                </a:gridCol>
              </a:tblGrid>
              <a:tr h="1092022">
                <a:tc>
                  <a:txBody>
                    <a:bodyPr/>
                    <a:lstStyle/>
                    <a:p>
                      <a:pPr algn="ctr"/>
                      <a:r>
                        <a:rPr lang="en-US" sz="3600" dirty="0"/>
                        <a:t>Sport</a:t>
                      </a:r>
                    </a:p>
                  </a:txBody>
                  <a:tcPr anchor="ctr"/>
                </a:tc>
                <a:tc>
                  <a:txBody>
                    <a:bodyPr/>
                    <a:lstStyle/>
                    <a:p>
                      <a:pPr algn="ctr"/>
                      <a:r>
                        <a:rPr lang="en-US" sz="3600" dirty="0"/>
                        <a:t>Number of Participants</a:t>
                      </a:r>
                    </a:p>
                  </a:txBody>
                  <a:tcPr anchor="ctr"/>
                </a:tc>
                <a:tc>
                  <a:txBody>
                    <a:bodyPr/>
                    <a:lstStyle/>
                    <a:p>
                      <a:pPr algn="ctr"/>
                      <a:r>
                        <a:rPr lang="en-US" sz="3600" dirty="0"/>
                        <a:t>Age</a:t>
                      </a:r>
                    </a:p>
                  </a:txBody>
                  <a:tcPr anchor="ctr"/>
                </a:tc>
                <a:tc>
                  <a:txBody>
                    <a:bodyPr/>
                    <a:lstStyle/>
                    <a:p>
                      <a:pPr algn="ctr"/>
                      <a:r>
                        <a:rPr lang="en-US" sz="3600" dirty="0"/>
                        <a:t>Height</a:t>
                      </a:r>
                    </a:p>
                  </a:txBody>
                  <a:tcPr anchor="ctr"/>
                </a:tc>
                <a:tc>
                  <a:txBody>
                    <a:bodyPr/>
                    <a:lstStyle/>
                    <a:p>
                      <a:pPr algn="ctr"/>
                      <a:r>
                        <a:rPr lang="en-US" sz="3600" dirty="0"/>
                        <a:t>Weight</a:t>
                      </a:r>
                    </a:p>
                  </a:txBody>
                  <a:tcPr anchor="ctr"/>
                </a:tc>
                <a:extLst>
                  <a:ext uri="{0D108BD9-81ED-4DB2-BD59-A6C34878D82A}">
                    <a16:rowId xmlns:a16="http://schemas.microsoft.com/office/drawing/2014/main" val="2192727997"/>
                  </a:ext>
                </a:extLst>
              </a:tr>
              <a:tr h="869972">
                <a:tc>
                  <a:txBody>
                    <a:bodyPr/>
                    <a:lstStyle/>
                    <a:p>
                      <a:pPr algn="ctr"/>
                      <a:r>
                        <a:rPr lang="en-US" sz="3600" dirty="0"/>
                        <a:t>Soccer</a:t>
                      </a:r>
                    </a:p>
                  </a:txBody>
                  <a:tcPr/>
                </a:tc>
                <a:tc>
                  <a:txBody>
                    <a:bodyPr/>
                    <a:lstStyle/>
                    <a:p>
                      <a:pPr algn="ctr"/>
                      <a:r>
                        <a:rPr lang="en-US" sz="3600" dirty="0"/>
                        <a:t>14</a:t>
                      </a:r>
                    </a:p>
                  </a:txBody>
                  <a:tcPr/>
                </a:tc>
                <a:tc>
                  <a:txBody>
                    <a:bodyPr/>
                    <a:lstStyle/>
                    <a:p>
                      <a:pPr algn="ctr"/>
                      <a:r>
                        <a:rPr lang="en-US" sz="3600" dirty="0"/>
                        <a:t>20.21</a:t>
                      </a:r>
                      <a:r>
                        <a:rPr lang="en-US" sz="3600" u="none" strike="noStrike" dirty="0">
                          <a:effectLst/>
                          <a:latin typeface="+mn-lt"/>
                        </a:rPr>
                        <a:t>±0.67</a:t>
                      </a:r>
                      <a:endParaRPr lang="en-US" sz="3600" dirty="0"/>
                    </a:p>
                  </a:txBody>
                  <a:tcPr/>
                </a:tc>
                <a:tc>
                  <a:txBody>
                    <a:bodyPr/>
                    <a:lstStyle/>
                    <a:p>
                      <a:pPr algn="ctr"/>
                      <a:r>
                        <a:rPr lang="en-US" sz="3600" dirty="0"/>
                        <a:t>1.68</a:t>
                      </a:r>
                      <a:r>
                        <a:rPr lang="en-US" sz="3600" u="none" strike="noStrike" dirty="0">
                          <a:effectLst/>
                          <a:latin typeface="+mn-lt"/>
                        </a:rPr>
                        <a:t>±0.07</a:t>
                      </a:r>
                      <a:endParaRPr lang="en-US" sz="3600" dirty="0"/>
                    </a:p>
                  </a:txBody>
                  <a:tcPr/>
                </a:tc>
                <a:tc>
                  <a:txBody>
                    <a:bodyPr/>
                    <a:lstStyle/>
                    <a:p>
                      <a:pPr algn="ctr"/>
                      <a:r>
                        <a:rPr lang="en-US" sz="3600" dirty="0"/>
                        <a:t>65.56</a:t>
                      </a:r>
                      <a:r>
                        <a:rPr lang="en-US" sz="3600" u="none" strike="noStrike" dirty="0">
                          <a:effectLst/>
                          <a:latin typeface="+mn-lt"/>
                        </a:rPr>
                        <a:t>±8.60</a:t>
                      </a:r>
                      <a:endParaRPr lang="en-US" sz="3600" dirty="0"/>
                    </a:p>
                  </a:txBody>
                  <a:tcPr/>
                </a:tc>
                <a:extLst>
                  <a:ext uri="{0D108BD9-81ED-4DB2-BD59-A6C34878D82A}">
                    <a16:rowId xmlns:a16="http://schemas.microsoft.com/office/drawing/2014/main" val="3111420753"/>
                  </a:ext>
                </a:extLst>
              </a:tr>
              <a:tr h="869972">
                <a:tc>
                  <a:txBody>
                    <a:bodyPr/>
                    <a:lstStyle/>
                    <a:p>
                      <a:pPr algn="ctr"/>
                      <a:r>
                        <a:rPr lang="en-US" sz="3600" dirty="0"/>
                        <a:t>Volleyball</a:t>
                      </a:r>
                    </a:p>
                  </a:txBody>
                  <a:tcPr/>
                </a:tc>
                <a:tc>
                  <a:txBody>
                    <a:bodyPr/>
                    <a:lstStyle/>
                    <a:p>
                      <a:pPr algn="ctr"/>
                      <a:r>
                        <a:rPr lang="en-US" sz="3600" dirty="0"/>
                        <a:t>4</a:t>
                      </a:r>
                    </a:p>
                  </a:txBody>
                  <a:tcPr/>
                </a:tc>
                <a:tc>
                  <a:txBody>
                    <a:bodyPr/>
                    <a:lstStyle/>
                    <a:p>
                      <a:pPr algn="ctr"/>
                      <a:r>
                        <a:rPr lang="en-US" sz="3600" dirty="0"/>
                        <a:t>20.25</a:t>
                      </a:r>
                      <a:r>
                        <a:rPr lang="en-US" sz="3600" u="none" strike="noStrike" dirty="0">
                          <a:effectLst/>
                          <a:latin typeface="+mn-lt"/>
                        </a:rPr>
                        <a:t>±0.83</a:t>
                      </a:r>
                      <a:endParaRPr lang="en-US" sz="3600" dirty="0"/>
                    </a:p>
                  </a:txBody>
                  <a:tcPr/>
                </a:tc>
                <a:tc>
                  <a:txBody>
                    <a:bodyPr/>
                    <a:lstStyle/>
                    <a:p>
                      <a:pPr algn="ctr"/>
                      <a:r>
                        <a:rPr lang="en-US" sz="3600" dirty="0"/>
                        <a:t>1.80</a:t>
                      </a:r>
                      <a:r>
                        <a:rPr lang="en-US" sz="3600" u="none" strike="noStrike" dirty="0">
                          <a:effectLst/>
                          <a:latin typeface="+mn-lt"/>
                        </a:rPr>
                        <a:t>±0.02</a:t>
                      </a:r>
                      <a:endParaRPr lang="en-US" sz="3600" dirty="0"/>
                    </a:p>
                  </a:txBody>
                  <a:tcPr/>
                </a:tc>
                <a:tc>
                  <a:txBody>
                    <a:bodyPr/>
                    <a:lstStyle/>
                    <a:p>
                      <a:pPr algn="ctr"/>
                      <a:r>
                        <a:rPr lang="en-US" sz="3600" dirty="0"/>
                        <a:t>70.20</a:t>
                      </a:r>
                      <a:r>
                        <a:rPr lang="en-US" sz="3600" u="none" strike="noStrike" dirty="0">
                          <a:effectLst/>
                          <a:latin typeface="+mn-lt"/>
                        </a:rPr>
                        <a:t>±2.92</a:t>
                      </a:r>
                      <a:endParaRPr lang="en-US" sz="3600" dirty="0"/>
                    </a:p>
                  </a:txBody>
                  <a:tcPr/>
                </a:tc>
                <a:extLst>
                  <a:ext uri="{0D108BD9-81ED-4DB2-BD59-A6C34878D82A}">
                    <a16:rowId xmlns:a16="http://schemas.microsoft.com/office/drawing/2014/main" val="4293990059"/>
                  </a:ext>
                </a:extLst>
              </a:tr>
            </a:tbl>
          </a:graphicData>
        </a:graphic>
      </p:graphicFrame>
      <p:sp>
        <p:nvSpPr>
          <p:cNvPr id="27" name="TextBox 26">
            <a:extLst>
              <a:ext uri="{FF2B5EF4-FFF2-40B4-BE49-F238E27FC236}">
                <a16:creationId xmlns:a16="http://schemas.microsoft.com/office/drawing/2014/main" id="{A37EB943-97F0-4B30-878B-7D10A188F4CE}"/>
              </a:ext>
            </a:extLst>
          </p:cNvPr>
          <p:cNvSpPr txBox="1"/>
          <p:nvPr/>
        </p:nvSpPr>
        <p:spPr>
          <a:xfrm>
            <a:off x="15673981" y="10771064"/>
            <a:ext cx="13123145" cy="523220"/>
          </a:xfrm>
          <a:prstGeom prst="rect">
            <a:avLst/>
          </a:prstGeom>
          <a:noFill/>
        </p:spPr>
        <p:txBody>
          <a:bodyPr wrap="square" rtlCol="0">
            <a:spAutoFit/>
          </a:bodyPr>
          <a:lstStyle/>
          <a:p>
            <a:pPr algn="ctr"/>
            <a:r>
              <a:rPr lang="en-US" sz="2800" dirty="0"/>
              <a:t>Table 1: Participants demographics.</a:t>
            </a:r>
          </a:p>
        </p:txBody>
      </p:sp>
      <p:sp>
        <p:nvSpPr>
          <p:cNvPr id="37" name="TextBox 36">
            <a:extLst>
              <a:ext uri="{FF2B5EF4-FFF2-40B4-BE49-F238E27FC236}">
                <a16:creationId xmlns:a16="http://schemas.microsoft.com/office/drawing/2014/main" id="{894C4C15-60E3-4E0F-9072-F28BFDE3F5C9}"/>
              </a:ext>
            </a:extLst>
          </p:cNvPr>
          <p:cNvSpPr txBox="1"/>
          <p:nvPr/>
        </p:nvSpPr>
        <p:spPr>
          <a:xfrm>
            <a:off x="15732368" y="17970494"/>
            <a:ext cx="13123145" cy="523220"/>
          </a:xfrm>
          <a:prstGeom prst="rect">
            <a:avLst/>
          </a:prstGeom>
          <a:noFill/>
        </p:spPr>
        <p:txBody>
          <a:bodyPr wrap="square" rtlCol="0">
            <a:spAutoFit/>
          </a:bodyPr>
          <a:lstStyle/>
          <a:p>
            <a:pPr algn="ctr"/>
            <a:r>
              <a:rPr lang="en-US" sz="2800" dirty="0"/>
              <a:t>Figure 1: A boxplot of the valgus collapse measures for the right leg.</a:t>
            </a:r>
          </a:p>
        </p:txBody>
      </p:sp>
      <p:sp>
        <p:nvSpPr>
          <p:cNvPr id="39" name="TextBox 38">
            <a:extLst>
              <a:ext uri="{FF2B5EF4-FFF2-40B4-BE49-F238E27FC236}">
                <a16:creationId xmlns:a16="http://schemas.microsoft.com/office/drawing/2014/main" id="{EAEA0E93-114B-45C5-984D-2145E6B45D07}"/>
              </a:ext>
            </a:extLst>
          </p:cNvPr>
          <p:cNvSpPr txBox="1"/>
          <p:nvPr/>
        </p:nvSpPr>
        <p:spPr>
          <a:xfrm>
            <a:off x="15384027" y="25378019"/>
            <a:ext cx="13123145" cy="523220"/>
          </a:xfrm>
          <a:prstGeom prst="rect">
            <a:avLst/>
          </a:prstGeom>
          <a:noFill/>
        </p:spPr>
        <p:txBody>
          <a:bodyPr wrap="square" rtlCol="0">
            <a:spAutoFit/>
          </a:bodyPr>
          <a:lstStyle/>
          <a:p>
            <a:pPr algn="ctr"/>
            <a:r>
              <a:rPr lang="en-US" sz="2800" dirty="0"/>
              <a:t>Figure 2: A boxplot of the valgus collapse measures for the left leg.</a:t>
            </a:r>
          </a:p>
        </p:txBody>
      </p:sp>
      <p:pic>
        <p:nvPicPr>
          <p:cNvPr id="11" name="Picture 10">
            <a:extLst>
              <a:ext uri="{FF2B5EF4-FFF2-40B4-BE49-F238E27FC236}">
                <a16:creationId xmlns:a16="http://schemas.microsoft.com/office/drawing/2014/main" id="{58D9B681-A4D1-4756-9059-C3D814F99196}"/>
              </a:ext>
            </a:extLst>
          </p:cNvPr>
          <p:cNvPicPr>
            <a:picLocks noChangeAspect="1"/>
          </p:cNvPicPr>
          <p:nvPr/>
        </p:nvPicPr>
        <p:blipFill>
          <a:blip r:embed="rId9"/>
          <a:stretch>
            <a:fillRect/>
          </a:stretch>
        </p:blipFill>
        <p:spPr>
          <a:xfrm>
            <a:off x="17626971" y="11293331"/>
            <a:ext cx="8919206" cy="6689405"/>
          </a:xfrm>
          <a:prstGeom prst="rect">
            <a:avLst/>
          </a:prstGeom>
        </p:spPr>
      </p:pic>
      <p:pic>
        <p:nvPicPr>
          <p:cNvPr id="13" name="Picture 12">
            <a:extLst>
              <a:ext uri="{FF2B5EF4-FFF2-40B4-BE49-F238E27FC236}">
                <a16:creationId xmlns:a16="http://schemas.microsoft.com/office/drawing/2014/main" id="{ACA4C20E-26E2-43FC-B7DD-55B6EDD55256}"/>
              </a:ext>
            </a:extLst>
          </p:cNvPr>
          <p:cNvPicPr>
            <a:picLocks noChangeAspect="1"/>
          </p:cNvPicPr>
          <p:nvPr/>
        </p:nvPicPr>
        <p:blipFill>
          <a:blip r:embed="rId10"/>
          <a:stretch>
            <a:fillRect/>
          </a:stretch>
        </p:blipFill>
        <p:spPr>
          <a:xfrm>
            <a:off x="17626971" y="18533064"/>
            <a:ext cx="8919207" cy="6689405"/>
          </a:xfrm>
          <a:prstGeom prst="rect">
            <a:avLst/>
          </a:prstGeom>
        </p:spPr>
      </p:pic>
    </p:spTree>
    <p:extLst>
      <p:ext uri="{BB962C8B-B14F-4D97-AF65-F5344CB8AC3E}">
        <p14:creationId xmlns:p14="http://schemas.microsoft.com/office/powerpoint/2010/main" val="242926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11533</TotalTime>
  <Words>778</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Bold</vt:lpstr>
      <vt:lpstr>Calibri</vt:lpstr>
      <vt:lpstr>Office Theme</vt:lpstr>
      <vt:lpstr>PowerPoint Presentation</vt:lpstr>
    </vt:vector>
  </TitlesOfParts>
  <Company>University of Nebraska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Katie Guhl</cp:lastModifiedBy>
  <cp:revision>159</cp:revision>
  <dcterms:created xsi:type="dcterms:W3CDTF">2013-10-11T15:47:25Z</dcterms:created>
  <dcterms:modified xsi:type="dcterms:W3CDTF">2021-02-04T17:39:04Z</dcterms:modified>
</cp:coreProperties>
</file>