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3891200" cy="32918400"/>
  <p:notesSz cx="14722475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6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874713" indent="-417513" algn="l" rtl="0" eaLnBrk="0" fontAlgn="base" hangingPunct="0">
      <a:spcBef>
        <a:spcPct val="0"/>
      </a:spcBef>
      <a:spcAft>
        <a:spcPct val="0"/>
      </a:spcAft>
      <a:defRPr sz="6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751013" indent="-836613" algn="l" rtl="0" eaLnBrk="0" fontAlgn="base" hangingPunct="0">
      <a:spcBef>
        <a:spcPct val="0"/>
      </a:spcBef>
      <a:spcAft>
        <a:spcPct val="0"/>
      </a:spcAft>
      <a:defRPr sz="6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2627313" indent="-1255713" algn="l" rtl="0" eaLnBrk="0" fontAlgn="base" hangingPunct="0">
      <a:spcBef>
        <a:spcPct val="0"/>
      </a:spcBef>
      <a:spcAft>
        <a:spcPct val="0"/>
      </a:spcAft>
      <a:defRPr sz="6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3503613" indent="-1674813" algn="l" rtl="0" eaLnBrk="0" fontAlgn="base" hangingPunct="0">
      <a:spcBef>
        <a:spcPct val="0"/>
      </a:spcBef>
      <a:spcAft>
        <a:spcPct val="0"/>
      </a:spcAft>
      <a:defRPr sz="6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6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6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6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6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m Rosen" initials="AR" lastIdx="4" clrIdx="0"/>
  <p:cmAuthor id="2" name="Adam" initials="A" lastIdx="1" clrIdx="1"/>
  <p:cmAuthor id="3" name="COE" initials="C" lastIdx="1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7192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588"/>
    <p:restoredTop sz="95221" autoAdjust="0"/>
  </p:normalViewPr>
  <p:slideViewPr>
    <p:cSldViewPr>
      <p:cViewPr>
        <p:scale>
          <a:sx n="30" d="100"/>
          <a:sy n="30" d="100"/>
        </p:scale>
        <p:origin x="1064" y="152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378575" cy="463550"/>
          </a:xfrm>
          <a:prstGeom prst="rect">
            <a:avLst/>
          </a:prstGeom>
        </p:spPr>
        <p:txBody>
          <a:bodyPr vert="horz" lIns="136050" tIns="68026" rIns="136050" bIns="68026" rtlCol="0"/>
          <a:lstStyle>
            <a:lvl1pPr algn="l" eaLnBrk="1" hangingPunct="1">
              <a:defRPr sz="18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8339138" y="0"/>
            <a:ext cx="6380162" cy="463550"/>
          </a:xfrm>
          <a:prstGeom prst="rect">
            <a:avLst/>
          </a:prstGeom>
        </p:spPr>
        <p:txBody>
          <a:bodyPr vert="horz" lIns="136050" tIns="68026" rIns="136050" bIns="68026" rtlCol="0"/>
          <a:lstStyle>
            <a:lvl1pPr algn="r" eaLnBrk="1" hangingPunct="1">
              <a:defRPr sz="18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6F413AA-8264-446A-B33E-79C55D26D7AC}" type="datetimeFigureOut">
              <a:rPr lang="en-US"/>
              <a:pPr>
                <a:defRPr/>
              </a:pPr>
              <a:t>4/22/23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6378575" cy="465138"/>
          </a:xfrm>
          <a:prstGeom prst="rect">
            <a:avLst/>
          </a:prstGeom>
        </p:spPr>
        <p:txBody>
          <a:bodyPr vert="horz" lIns="136050" tIns="68026" rIns="136050" bIns="68026" rtlCol="0" anchor="b"/>
          <a:lstStyle>
            <a:lvl1pPr algn="l" eaLnBrk="1" hangingPunct="1">
              <a:defRPr sz="18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8339138" y="8829675"/>
            <a:ext cx="6380162" cy="465138"/>
          </a:xfrm>
          <a:prstGeom prst="rect">
            <a:avLst/>
          </a:prstGeom>
        </p:spPr>
        <p:txBody>
          <a:bodyPr vert="horz" wrap="square" lIns="136050" tIns="68026" rIns="136050" bIns="6802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800" smtClean="0"/>
            </a:lvl1pPr>
          </a:lstStyle>
          <a:p>
            <a:pPr>
              <a:defRPr/>
            </a:pPr>
            <a:fld id="{2D42E5AA-A4F5-4DFB-8EE0-42725E3760A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11213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38016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339138" y="0"/>
            <a:ext cx="638016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94A08-E6C3-486C-A00D-E490FCD452A0}" type="datetimeFigureOut">
              <a:rPr lang="en-US" smtClean="0"/>
              <a:t>4/22/23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270500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71613" y="4473575"/>
            <a:ext cx="117792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638016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339138" y="8829675"/>
            <a:ext cx="638016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61894-E7B0-48C2-A3F7-28D8409B6C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313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0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61894-E7B0-48C2-A3F7-28D8409B6CD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325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677"/>
            <a:ext cx="37307520" cy="7054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127"/>
            <a:ext cx="30723840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751035" indent="0" algn="ctr">
              <a:buNone/>
              <a:defRPr/>
            </a:lvl2pPr>
            <a:lvl3pPr marL="1502069" indent="0" algn="ctr">
              <a:buNone/>
              <a:defRPr/>
            </a:lvl3pPr>
            <a:lvl4pPr marL="2253103" indent="0" algn="ctr">
              <a:buNone/>
              <a:defRPr/>
            </a:lvl4pPr>
            <a:lvl5pPr marL="3004137" indent="0" algn="ctr">
              <a:buNone/>
              <a:defRPr/>
            </a:lvl5pPr>
            <a:lvl6pPr marL="3755173" indent="0" algn="ctr">
              <a:buNone/>
              <a:defRPr/>
            </a:lvl6pPr>
            <a:lvl7pPr marL="4506208" indent="0" algn="ctr">
              <a:buNone/>
              <a:defRPr/>
            </a:lvl7pPr>
            <a:lvl8pPr marL="5257242" indent="0" algn="ctr">
              <a:buNone/>
              <a:defRPr/>
            </a:lvl8pPr>
            <a:lvl9pPr marL="600827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2AAD7-29D4-4780-BEE4-01E885E0CC3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7041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F741D-AE33-46FA-8248-1CA493352C9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2538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20800"/>
            <a:ext cx="9875520" cy="280828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20800"/>
            <a:ext cx="29382720" cy="280828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E0BC5-5B72-4136-93D9-8913810E01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7727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8919A-A911-4AC1-803C-887B18A369F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8393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1" y="21151850"/>
            <a:ext cx="37307520" cy="6540500"/>
          </a:xfrm>
        </p:spPr>
        <p:txBody>
          <a:bodyPr anchor="t"/>
          <a:lstStyle>
            <a:lvl1pPr algn="l">
              <a:defRPr sz="6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1" y="13950950"/>
            <a:ext cx="37307520" cy="7200900"/>
          </a:xfrm>
        </p:spPr>
        <p:txBody>
          <a:bodyPr anchor="b"/>
          <a:lstStyle>
            <a:lvl1pPr marL="0" indent="0">
              <a:buNone/>
              <a:defRPr sz="3257"/>
            </a:lvl1pPr>
            <a:lvl2pPr marL="751035" indent="0">
              <a:buNone/>
              <a:defRPr sz="2914"/>
            </a:lvl2pPr>
            <a:lvl3pPr marL="1502069" indent="0">
              <a:buNone/>
              <a:defRPr sz="2657"/>
            </a:lvl3pPr>
            <a:lvl4pPr marL="2253103" indent="0">
              <a:buNone/>
              <a:defRPr sz="2314"/>
            </a:lvl4pPr>
            <a:lvl5pPr marL="3004137" indent="0">
              <a:buNone/>
              <a:defRPr sz="2314"/>
            </a:lvl5pPr>
            <a:lvl6pPr marL="3755173" indent="0">
              <a:buNone/>
              <a:defRPr sz="2314"/>
            </a:lvl6pPr>
            <a:lvl7pPr marL="4506208" indent="0">
              <a:buNone/>
              <a:defRPr sz="2314"/>
            </a:lvl7pPr>
            <a:lvl8pPr marL="5257242" indent="0">
              <a:buNone/>
              <a:defRPr sz="2314"/>
            </a:lvl8pPr>
            <a:lvl9pPr marL="6008276" indent="0">
              <a:buNone/>
              <a:defRPr sz="231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6B77E-EF44-4B6C-9D12-C521047FDF8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36568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327"/>
            <a:ext cx="19629120" cy="21723350"/>
          </a:xfrm>
        </p:spPr>
        <p:txBody>
          <a:bodyPr/>
          <a:lstStyle>
            <a:lvl1pPr>
              <a:defRPr sz="4627"/>
            </a:lvl1pPr>
            <a:lvl2pPr>
              <a:defRPr sz="3943"/>
            </a:lvl2pPr>
            <a:lvl3pPr>
              <a:defRPr sz="3257"/>
            </a:lvl3pPr>
            <a:lvl4pPr>
              <a:defRPr sz="2914"/>
            </a:lvl4pPr>
            <a:lvl5pPr>
              <a:defRPr sz="2914"/>
            </a:lvl5pPr>
            <a:lvl6pPr>
              <a:defRPr sz="2914"/>
            </a:lvl6pPr>
            <a:lvl7pPr>
              <a:defRPr sz="2914"/>
            </a:lvl7pPr>
            <a:lvl8pPr>
              <a:defRPr sz="2914"/>
            </a:lvl8pPr>
            <a:lvl9pPr>
              <a:defRPr sz="29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67520" y="7680327"/>
            <a:ext cx="19629120" cy="21723350"/>
          </a:xfrm>
        </p:spPr>
        <p:txBody>
          <a:bodyPr/>
          <a:lstStyle>
            <a:lvl1pPr>
              <a:defRPr sz="4627"/>
            </a:lvl1pPr>
            <a:lvl2pPr>
              <a:defRPr sz="3943"/>
            </a:lvl2pPr>
            <a:lvl3pPr>
              <a:defRPr sz="3257"/>
            </a:lvl3pPr>
            <a:lvl4pPr>
              <a:defRPr sz="2914"/>
            </a:lvl4pPr>
            <a:lvl5pPr>
              <a:defRPr sz="2914"/>
            </a:lvl5pPr>
            <a:lvl6pPr>
              <a:defRPr sz="2914"/>
            </a:lvl6pPr>
            <a:lvl7pPr>
              <a:defRPr sz="2914"/>
            </a:lvl7pPr>
            <a:lvl8pPr>
              <a:defRPr sz="2914"/>
            </a:lvl8pPr>
            <a:lvl9pPr>
              <a:defRPr sz="29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C9AB5-C53C-4E6A-AF6D-A60418FB2E6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0356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7626"/>
            <a:ext cx="3950208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3" y="7369176"/>
            <a:ext cx="19392901" cy="3070224"/>
          </a:xfrm>
        </p:spPr>
        <p:txBody>
          <a:bodyPr anchor="b"/>
          <a:lstStyle>
            <a:lvl1pPr marL="0" indent="0">
              <a:buNone/>
              <a:defRPr sz="3943" b="1"/>
            </a:lvl1pPr>
            <a:lvl2pPr marL="751035" indent="0">
              <a:buNone/>
              <a:defRPr sz="3257" b="1"/>
            </a:lvl2pPr>
            <a:lvl3pPr marL="1502069" indent="0">
              <a:buNone/>
              <a:defRPr sz="2914" b="1"/>
            </a:lvl3pPr>
            <a:lvl4pPr marL="2253103" indent="0">
              <a:buNone/>
              <a:defRPr sz="2657" b="1"/>
            </a:lvl4pPr>
            <a:lvl5pPr marL="3004137" indent="0">
              <a:buNone/>
              <a:defRPr sz="2657" b="1"/>
            </a:lvl5pPr>
            <a:lvl6pPr marL="3755173" indent="0">
              <a:buNone/>
              <a:defRPr sz="2657" b="1"/>
            </a:lvl6pPr>
            <a:lvl7pPr marL="4506208" indent="0">
              <a:buNone/>
              <a:defRPr sz="2657" b="1"/>
            </a:lvl7pPr>
            <a:lvl8pPr marL="5257242" indent="0">
              <a:buNone/>
              <a:defRPr sz="2657" b="1"/>
            </a:lvl8pPr>
            <a:lvl9pPr marL="6008276" indent="0">
              <a:buNone/>
              <a:defRPr sz="265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3" y="10439401"/>
            <a:ext cx="19392901" cy="18967450"/>
          </a:xfrm>
        </p:spPr>
        <p:txBody>
          <a:bodyPr/>
          <a:lstStyle>
            <a:lvl1pPr>
              <a:defRPr sz="3943"/>
            </a:lvl1pPr>
            <a:lvl2pPr>
              <a:defRPr sz="3257"/>
            </a:lvl2pPr>
            <a:lvl3pPr>
              <a:defRPr sz="2914"/>
            </a:lvl3pPr>
            <a:lvl4pPr>
              <a:defRPr sz="2657"/>
            </a:lvl4pPr>
            <a:lvl5pPr>
              <a:defRPr sz="2657"/>
            </a:lvl5pPr>
            <a:lvl6pPr>
              <a:defRPr sz="2657"/>
            </a:lvl6pPr>
            <a:lvl7pPr>
              <a:defRPr sz="2657"/>
            </a:lvl7pPr>
            <a:lvl8pPr>
              <a:defRPr sz="2657"/>
            </a:lvl8pPr>
            <a:lvl9pPr>
              <a:defRPr sz="265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1" y="7369176"/>
            <a:ext cx="19400520" cy="3070224"/>
          </a:xfrm>
        </p:spPr>
        <p:txBody>
          <a:bodyPr anchor="b"/>
          <a:lstStyle>
            <a:lvl1pPr marL="0" indent="0">
              <a:buNone/>
              <a:defRPr sz="3943" b="1"/>
            </a:lvl1pPr>
            <a:lvl2pPr marL="751035" indent="0">
              <a:buNone/>
              <a:defRPr sz="3257" b="1"/>
            </a:lvl2pPr>
            <a:lvl3pPr marL="1502069" indent="0">
              <a:buNone/>
              <a:defRPr sz="2914" b="1"/>
            </a:lvl3pPr>
            <a:lvl4pPr marL="2253103" indent="0">
              <a:buNone/>
              <a:defRPr sz="2657" b="1"/>
            </a:lvl4pPr>
            <a:lvl5pPr marL="3004137" indent="0">
              <a:buNone/>
              <a:defRPr sz="2657" b="1"/>
            </a:lvl5pPr>
            <a:lvl6pPr marL="3755173" indent="0">
              <a:buNone/>
              <a:defRPr sz="2657" b="1"/>
            </a:lvl6pPr>
            <a:lvl7pPr marL="4506208" indent="0">
              <a:buNone/>
              <a:defRPr sz="2657" b="1"/>
            </a:lvl7pPr>
            <a:lvl8pPr marL="5257242" indent="0">
              <a:buNone/>
              <a:defRPr sz="2657" b="1"/>
            </a:lvl8pPr>
            <a:lvl9pPr marL="6008276" indent="0">
              <a:buNone/>
              <a:defRPr sz="265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1" y="10439401"/>
            <a:ext cx="19400520" cy="18967450"/>
          </a:xfrm>
        </p:spPr>
        <p:txBody>
          <a:bodyPr/>
          <a:lstStyle>
            <a:lvl1pPr>
              <a:defRPr sz="3943"/>
            </a:lvl1pPr>
            <a:lvl2pPr>
              <a:defRPr sz="3257"/>
            </a:lvl2pPr>
            <a:lvl3pPr>
              <a:defRPr sz="2914"/>
            </a:lvl3pPr>
            <a:lvl4pPr>
              <a:defRPr sz="2657"/>
            </a:lvl4pPr>
            <a:lvl5pPr>
              <a:defRPr sz="2657"/>
            </a:lvl5pPr>
            <a:lvl6pPr>
              <a:defRPr sz="2657"/>
            </a:lvl6pPr>
            <a:lvl7pPr>
              <a:defRPr sz="2657"/>
            </a:lvl7pPr>
            <a:lvl8pPr>
              <a:defRPr sz="2657"/>
            </a:lvl8pPr>
            <a:lvl9pPr>
              <a:defRPr sz="265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934B7-99FB-4F91-A495-75486DD704F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76720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EF78C-F702-475C-9EFB-9AF4A2AD2B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95650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F1DC4-92C5-4BBE-BC71-6676491C579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0719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2" y="1311277"/>
            <a:ext cx="14439901" cy="5578474"/>
          </a:xfrm>
        </p:spPr>
        <p:txBody>
          <a:bodyPr anchor="b"/>
          <a:lstStyle>
            <a:lvl1pPr algn="l">
              <a:defRPr sz="325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1277"/>
            <a:ext cx="24536400" cy="28095574"/>
          </a:xfrm>
        </p:spPr>
        <p:txBody>
          <a:bodyPr/>
          <a:lstStyle>
            <a:lvl1pPr>
              <a:defRPr sz="5228"/>
            </a:lvl1pPr>
            <a:lvl2pPr>
              <a:defRPr sz="4627"/>
            </a:lvl2pPr>
            <a:lvl3pPr>
              <a:defRPr sz="3943"/>
            </a:lvl3pPr>
            <a:lvl4pPr>
              <a:defRPr sz="3257"/>
            </a:lvl4pPr>
            <a:lvl5pPr>
              <a:defRPr sz="3257"/>
            </a:lvl5pPr>
            <a:lvl6pPr>
              <a:defRPr sz="3257"/>
            </a:lvl6pPr>
            <a:lvl7pPr>
              <a:defRPr sz="3257"/>
            </a:lvl7pPr>
            <a:lvl8pPr>
              <a:defRPr sz="3257"/>
            </a:lvl8pPr>
            <a:lvl9pPr>
              <a:defRPr sz="325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2" y="6889750"/>
            <a:ext cx="14439901" cy="22517100"/>
          </a:xfrm>
        </p:spPr>
        <p:txBody>
          <a:bodyPr/>
          <a:lstStyle>
            <a:lvl1pPr marL="0" indent="0">
              <a:buNone/>
              <a:defRPr sz="2314"/>
            </a:lvl1pPr>
            <a:lvl2pPr marL="751035" indent="0">
              <a:buNone/>
              <a:defRPr sz="1971"/>
            </a:lvl2pPr>
            <a:lvl3pPr marL="1502069" indent="0">
              <a:buNone/>
              <a:defRPr sz="1628"/>
            </a:lvl3pPr>
            <a:lvl4pPr marL="2253103" indent="0">
              <a:buNone/>
              <a:defRPr sz="1457"/>
            </a:lvl4pPr>
            <a:lvl5pPr marL="3004137" indent="0">
              <a:buNone/>
              <a:defRPr sz="1457"/>
            </a:lvl5pPr>
            <a:lvl6pPr marL="3755173" indent="0">
              <a:buNone/>
              <a:defRPr sz="1457"/>
            </a:lvl6pPr>
            <a:lvl7pPr marL="4506208" indent="0">
              <a:buNone/>
              <a:defRPr sz="1457"/>
            </a:lvl7pPr>
            <a:lvl8pPr marL="5257242" indent="0">
              <a:buNone/>
              <a:defRPr sz="1457"/>
            </a:lvl8pPr>
            <a:lvl9pPr marL="6008276" indent="0">
              <a:buNone/>
              <a:defRPr sz="145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F7B11-0F76-43B4-804E-02619D62A0E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9857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1" y="23044150"/>
            <a:ext cx="26334720" cy="2717800"/>
          </a:xfrm>
        </p:spPr>
        <p:txBody>
          <a:bodyPr anchor="b"/>
          <a:lstStyle>
            <a:lvl1pPr algn="l">
              <a:defRPr sz="325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1" y="2940050"/>
            <a:ext cx="26334720" cy="19751676"/>
          </a:xfrm>
        </p:spPr>
        <p:txBody>
          <a:bodyPr/>
          <a:lstStyle>
            <a:lvl1pPr marL="0" indent="0">
              <a:buNone/>
              <a:defRPr sz="5228"/>
            </a:lvl1pPr>
            <a:lvl2pPr marL="751035" indent="0">
              <a:buNone/>
              <a:defRPr sz="4627"/>
            </a:lvl2pPr>
            <a:lvl3pPr marL="1502069" indent="0">
              <a:buNone/>
              <a:defRPr sz="3943"/>
            </a:lvl3pPr>
            <a:lvl4pPr marL="2253103" indent="0">
              <a:buNone/>
              <a:defRPr sz="3257"/>
            </a:lvl4pPr>
            <a:lvl5pPr marL="3004137" indent="0">
              <a:buNone/>
              <a:defRPr sz="3257"/>
            </a:lvl5pPr>
            <a:lvl6pPr marL="3755173" indent="0">
              <a:buNone/>
              <a:defRPr sz="3257"/>
            </a:lvl6pPr>
            <a:lvl7pPr marL="4506208" indent="0">
              <a:buNone/>
              <a:defRPr sz="3257"/>
            </a:lvl7pPr>
            <a:lvl8pPr marL="5257242" indent="0">
              <a:buNone/>
              <a:defRPr sz="3257"/>
            </a:lvl8pPr>
            <a:lvl9pPr marL="6008276" indent="0">
              <a:buNone/>
              <a:defRPr sz="3257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1" y="25761950"/>
            <a:ext cx="26334720" cy="3863976"/>
          </a:xfrm>
        </p:spPr>
        <p:txBody>
          <a:bodyPr/>
          <a:lstStyle>
            <a:lvl1pPr marL="0" indent="0">
              <a:buNone/>
              <a:defRPr sz="2314"/>
            </a:lvl1pPr>
            <a:lvl2pPr marL="751035" indent="0">
              <a:buNone/>
              <a:defRPr sz="1971"/>
            </a:lvl2pPr>
            <a:lvl3pPr marL="1502069" indent="0">
              <a:buNone/>
              <a:defRPr sz="1628"/>
            </a:lvl3pPr>
            <a:lvl4pPr marL="2253103" indent="0">
              <a:buNone/>
              <a:defRPr sz="1457"/>
            </a:lvl4pPr>
            <a:lvl5pPr marL="3004137" indent="0">
              <a:buNone/>
              <a:defRPr sz="1457"/>
            </a:lvl5pPr>
            <a:lvl6pPr marL="3755173" indent="0">
              <a:buNone/>
              <a:defRPr sz="1457"/>
            </a:lvl6pPr>
            <a:lvl7pPr marL="4506208" indent="0">
              <a:buNone/>
              <a:defRPr sz="1457"/>
            </a:lvl7pPr>
            <a:lvl8pPr marL="5257242" indent="0">
              <a:buNone/>
              <a:defRPr sz="1457"/>
            </a:lvl8pPr>
            <a:lvl9pPr marL="6008276" indent="0">
              <a:buNone/>
              <a:defRPr sz="145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C015B-9DFA-43F1-A354-A064AEA4EAF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16479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4835" y="1320800"/>
            <a:ext cx="39501536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46504" tIns="173253" rIns="346504" bIns="1732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4835" y="7680325"/>
            <a:ext cx="39501536" cy="2172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46504" tIns="173253" rIns="346504" bIns="1732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4835" y="29975175"/>
            <a:ext cx="1024073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46504" tIns="173253" rIns="346504" bIns="173253" numCol="1" anchor="t" anchorCtr="0" compatLnSpc="1">
            <a:prstTxWarp prst="textNoShape">
              <a:avLst/>
            </a:prstTxWarp>
          </a:bodyPr>
          <a:lstStyle>
            <a:lvl1pPr defTabSz="2970237" eaLnBrk="1" hangingPunct="1">
              <a:defRPr sz="4457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6435" y="29975175"/>
            <a:ext cx="1389833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46504" tIns="173253" rIns="346504" bIns="173253" numCol="1" anchor="t" anchorCtr="0" compatLnSpc="1">
            <a:prstTxWarp prst="textNoShape">
              <a:avLst/>
            </a:prstTxWarp>
          </a:bodyPr>
          <a:lstStyle>
            <a:lvl1pPr algn="ctr" defTabSz="2970237" eaLnBrk="1" hangingPunct="1">
              <a:defRPr sz="4457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5635" y="29975175"/>
            <a:ext cx="1024073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46504" tIns="173253" rIns="346504" bIns="173253" numCol="1" anchor="t" anchorCtr="0" compatLnSpc="1">
            <a:prstTxWarp prst="textNoShape">
              <a:avLst/>
            </a:prstTxWarp>
          </a:bodyPr>
          <a:lstStyle>
            <a:lvl1pPr algn="r" defTabSz="2970228" eaLnBrk="1" hangingPunct="1">
              <a:defRPr sz="4457" smtClean="0"/>
            </a:lvl1pPr>
          </a:lstStyle>
          <a:p>
            <a:pPr>
              <a:defRPr/>
            </a:pPr>
            <a:fld id="{F148F8D9-2716-432A-BDF7-E246A931943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70228" rtl="0" eaLnBrk="0" fontAlgn="base" hangingPunct="0">
        <a:spcBef>
          <a:spcPct val="0"/>
        </a:spcBef>
        <a:spcAft>
          <a:spcPct val="0"/>
        </a:spcAft>
        <a:defRPr sz="14314">
          <a:solidFill>
            <a:schemeClr val="tx2"/>
          </a:solidFill>
          <a:latin typeface="+mj-lt"/>
          <a:ea typeface="+mj-ea"/>
          <a:cs typeface="+mj-cs"/>
        </a:defRPr>
      </a:lvl1pPr>
      <a:lvl2pPr algn="ctr" defTabSz="2970228" rtl="0" eaLnBrk="0" fontAlgn="base" hangingPunct="0">
        <a:spcBef>
          <a:spcPct val="0"/>
        </a:spcBef>
        <a:spcAft>
          <a:spcPct val="0"/>
        </a:spcAft>
        <a:defRPr sz="14314">
          <a:solidFill>
            <a:schemeClr val="tx2"/>
          </a:solidFill>
          <a:latin typeface="Arial" charset="0"/>
        </a:defRPr>
      </a:lvl2pPr>
      <a:lvl3pPr algn="ctr" defTabSz="2970228" rtl="0" eaLnBrk="0" fontAlgn="base" hangingPunct="0">
        <a:spcBef>
          <a:spcPct val="0"/>
        </a:spcBef>
        <a:spcAft>
          <a:spcPct val="0"/>
        </a:spcAft>
        <a:defRPr sz="14314">
          <a:solidFill>
            <a:schemeClr val="tx2"/>
          </a:solidFill>
          <a:latin typeface="Arial" charset="0"/>
        </a:defRPr>
      </a:lvl3pPr>
      <a:lvl4pPr algn="ctr" defTabSz="2970228" rtl="0" eaLnBrk="0" fontAlgn="base" hangingPunct="0">
        <a:spcBef>
          <a:spcPct val="0"/>
        </a:spcBef>
        <a:spcAft>
          <a:spcPct val="0"/>
        </a:spcAft>
        <a:defRPr sz="14314">
          <a:solidFill>
            <a:schemeClr val="tx2"/>
          </a:solidFill>
          <a:latin typeface="Arial" charset="0"/>
        </a:defRPr>
      </a:lvl4pPr>
      <a:lvl5pPr algn="ctr" defTabSz="2970228" rtl="0" eaLnBrk="0" fontAlgn="base" hangingPunct="0">
        <a:spcBef>
          <a:spcPct val="0"/>
        </a:spcBef>
        <a:spcAft>
          <a:spcPct val="0"/>
        </a:spcAft>
        <a:defRPr sz="14314">
          <a:solidFill>
            <a:schemeClr val="tx2"/>
          </a:solidFill>
          <a:latin typeface="Arial" charset="0"/>
        </a:defRPr>
      </a:lvl5pPr>
      <a:lvl6pPr marL="751035" algn="ctr" defTabSz="2970237" rtl="0" fontAlgn="base">
        <a:spcBef>
          <a:spcPct val="0"/>
        </a:spcBef>
        <a:spcAft>
          <a:spcPct val="0"/>
        </a:spcAft>
        <a:defRPr sz="14314">
          <a:solidFill>
            <a:schemeClr val="tx2"/>
          </a:solidFill>
          <a:latin typeface="Arial" charset="0"/>
        </a:defRPr>
      </a:lvl6pPr>
      <a:lvl7pPr marL="1502069" algn="ctr" defTabSz="2970237" rtl="0" fontAlgn="base">
        <a:spcBef>
          <a:spcPct val="0"/>
        </a:spcBef>
        <a:spcAft>
          <a:spcPct val="0"/>
        </a:spcAft>
        <a:defRPr sz="14314">
          <a:solidFill>
            <a:schemeClr val="tx2"/>
          </a:solidFill>
          <a:latin typeface="Arial" charset="0"/>
        </a:defRPr>
      </a:lvl7pPr>
      <a:lvl8pPr marL="2253103" algn="ctr" defTabSz="2970237" rtl="0" fontAlgn="base">
        <a:spcBef>
          <a:spcPct val="0"/>
        </a:spcBef>
        <a:spcAft>
          <a:spcPct val="0"/>
        </a:spcAft>
        <a:defRPr sz="14314">
          <a:solidFill>
            <a:schemeClr val="tx2"/>
          </a:solidFill>
          <a:latin typeface="Arial" charset="0"/>
        </a:defRPr>
      </a:lvl8pPr>
      <a:lvl9pPr marL="3004137" algn="ctr" defTabSz="2970237" rtl="0" fontAlgn="base">
        <a:spcBef>
          <a:spcPct val="0"/>
        </a:spcBef>
        <a:spcAft>
          <a:spcPct val="0"/>
        </a:spcAft>
        <a:defRPr sz="14314">
          <a:solidFill>
            <a:schemeClr val="tx2"/>
          </a:solidFill>
          <a:latin typeface="Arial" charset="0"/>
        </a:defRPr>
      </a:lvl9pPr>
    </p:titleStyle>
    <p:bodyStyle>
      <a:lvl1pPr marL="1112985" indent="-1112985" algn="l" defTabSz="2970228" rtl="0" eaLnBrk="0" fontAlgn="base" hangingPunct="0">
        <a:spcBef>
          <a:spcPct val="20000"/>
        </a:spcBef>
        <a:spcAft>
          <a:spcPct val="0"/>
        </a:spcAft>
        <a:buChar char="•"/>
        <a:defRPr sz="10371">
          <a:solidFill>
            <a:schemeClr val="tx1"/>
          </a:solidFill>
          <a:latin typeface="+mn-lt"/>
          <a:ea typeface="+mn-ea"/>
          <a:cs typeface="+mn-cs"/>
        </a:defRPr>
      </a:lvl1pPr>
      <a:lvl2pPr marL="2411014" indent="-927941" algn="l" defTabSz="2970228" rtl="0" eaLnBrk="0" fontAlgn="base" hangingPunct="0">
        <a:spcBef>
          <a:spcPct val="20000"/>
        </a:spcBef>
        <a:spcAft>
          <a:spcPct val="0"/>
        </a:spcAft>
        <a:buChar char="–"/>
        <a:defRPr sz="9000">
          <a:solidFill>
            <a:schemeClr val="tx1"/>
          </a:solidFill>
          <a:latin typeface="+mn-lt"/>
        </a:defRPr>
      </a:lvl2pPr>
      <a:lvl3pPr marL="3713124" indent="-742897" algn="l" defTabSz="2970228" rtl="0" eaLnBrk="0" fontAlgn="base" hangingPunct="0">
        <a:spcBef>
          <a:spcPct val="20000"/>
        </a:spcBef>
        <a:spcAft>
          <a:spcPct val="0"/>
        </a:spcAft>
        <a:buChar char="•"/>
        <a:defRPr sz="7714">
          <a:solidFill>
            <a:schemeClr val="tx1"/>
          </a:solidFill>
          <a:latin typeface="+mn-lt"/>
        </a:defRPr>
      </a:lvl3pPr>
      <a:lvl4pPr marL="5196197" indent="-742897" algn="l" defTabSz="2970228" rtl="0" eaLnBrk="0" fontAlgn="base" hangingPunct="0">
        <a:spcBef>
          <a:spcPct val="20000"/>
        </a:spcBef>
        <a:spcAft>
          <a:spcPct val="0"/>
        </a:spcAft>
        <a:buChar char="–"/>
        <a:defRPr sz="6600">
          <a:solidFill>
            <a:schemeClr val="tx1"/>
          </a:solidFill>
          <a:latin typeface="+mn-lt"/>
        </a:defRPr>
      </a:lvl4pPr>
      <a:lvl5pPr marL="6680630" indent="-740176" algn="l" defTabSz="2970228" rtl="0" eaLnBrk="0" fontAlgn="base" hangingPunct="0">
        <a:spcBef>
          <a:spcPct val="20000"/>
        </a:spcBef>
        <a:spcAft>
          <a:spcPct val="0"/>
        </a:spcAft>
        <a:buChar char="»"/>
        <a:defRPr sz="6600">
          <a:solidFill>
            <a:schemeClr val="tx1"/>
          </a:solidFill>
          <a:latin typeface="+mn-lt"/>
        </a:defRPr>
      </a:lvl5pPr>
      <a:lvl6pPr marL="7432113" indent="-740603" algn="l" defTabSz="2970237" rtl="0" fontAlgn="base">
        <a:spcBef>
          <a:spcPct val="20000"/>
        </a:spcBef>
        <a:spcAft>
          <a:spcPct val="0"/>
        </a:spcAft>
        <a:buChar char="»"/>
        <a:defRPr sz="6600">
          <a:solidFill>
            <a:schemeClr val="tx1"/>
          </a:solidFill>
          <a:latin typeface="+mn-lt"/>
        </a:defRPr>
      </a:lvl6pPr>
      <a:lvl7pPr marL="8183148" indent="-740603" algn="l" defTabSz="2970237" rtl="0" fontAlgn="base">
        <a:spcBef>
          <a:spcPct val="20000"/>
        </a:spcBef>
        <a:spcAft>
          <a:spcPct val="0"/>
        </a:spcAft>
        <a:buChar char="»"/>
        <a:defRPr sz="6600">
          <a:solidFill>
            <a:schemeClr val="tx1"/>
          </a:solidFill>
          <a:latin typeface="+mn-lt"/>
        </a:defRPr>
      </a:lvl7pPr>
      <a:lvl8pPr marL="8934182" indent="-740603" algn="l" defTabSz="2970237" rtl="0" fontAlgn="base">
        <a:spcBef>
          <a:spcPct val="20000"/>
        </a:spcBef>
        <a:spcAft>
          <a:spcPct val="0"/>
        </a:spcAft>
        <a:buChar char="»"/>
        <a:defRPr sz="6600">
          <a:solidFill>
            <a:schemeClr val="tx1"/>
          </a:solidFill>
          <a:latin typeface="+mn-lt"/>
        </a:defRPr>
      </a:lvl8pPr>
      <a:lvl9pPr marL="9685216" indent="-740603" algn="l" defTabSz="2970237" rtl="0" fontAlgn="base">
        <a:spcBef>
          <a:spcPct val="20000"/>
        </a:spcBef>
        <a:spcAft>
          <a:spcPct val="0"/>
        </a:spcAft>
        <a:buChar char="»"/>
        <a:defRPr sz="6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502069" rtl="0" eaLnBrk="1" latinLnBrk="0" hangingPunct="1">
        <a:defRPr sz="2914" kern="1200">
          <a:solidFill>
            <a:schemeClr val="tx1"/>
          </a:solidFill>
          <a:latin typeface="+mn-lt"/>
          <a:ea typeface="+mn-ea"/>
          <a:cs typeface="+mn-cs"/>
        </a:defRPr>
      </a:lvl1pPr>
      <a:lvl2pPr marL="751035" algn="l" defTabSz="1502069" rtl="0" eaLnBrk="1" latinLnBrk="0" hangingPunct="1">
        <a:defRPr sz="2914" kern="1200">
          <a:solidFill>
            <a:schemeClr val="tx1"/>
          </a:solidFill>
          <a:latin typeface="+mn-lt"/>
          <a:ea typeface="+mn-ea"/>
          <a:cs typeface="+mn-cs"/>
        </a:defRPr>
      </a:lvl2pPr>
      <a:lvl3pPr marL="1502069" algn="l" defTabSz="1502069" rtl="0" eaLnBrk="1" latinLnBrk="0" hangingPunct="1">
        <a:defRPr sz="2914" kern="1200">
          <a:solidFill>
            <a:schemeClr val="tx1"/>
          </a:solidFill>
          <a:latin typeface="+mn-lt"/>
          <a:ea typeface="+mn-ea"/>
          <a:cs typeface="+mn-cs"/>
        </a:defRPr>
      </a:lvl3pPr>
      <a:lvl4pPr marL="2253103" algn="l" defTabSz="1502069" rtl="0" eaLnBrk="1" latinLnBrk="0" hangingPunct="1">
        <a:defRPr sz="2914" kern="1200">
          <a:solidFill>
            <a:schemeClr val="tx1"/>
          </a:solidFill>
          <a:latin typeface="+mn-lt"/>
          <a:ea typeface="+mn-ea"/>
          <a:cs typeface="+mn-cs"/>
        </a:defRPr>
      </a:lvl4pPr>
      <a:lvl5pPr marL="3004137" algn="l" defTabSz="1502069" rtl="0" eaLnBrk="1" latinLnBrk="0" hangingPunct="1">
        <a:defRPr sz="2914" kern="1200">
          <a:solidFill>
            <a:schemeClr val="tx1"/>
          </a:solidFill>
          <a:latin typeface="+mn-lt"/>
          <a:ea typeface="+mn-ea"/>
          <a:cs typeface="+mn-cs"/>
        </a:defRPr>
      </a:lvl5pPr>
      <a:lvl6pPr marL="3755173" algn="l" defTabSz="1502069" rtl="0" eaLnBrk="1" latinLnBrk="0" hangingPunct="1">
        <a:defRPr sz="2914" kern="1200">
          <a:solidFill>
            <a:schemeClr val="tx1"/>
          </a:solidFill>
          <a:latin typeface="+mn-lt"/>
          <a:ea typeface="+mn-ea"/>
          <a:cs typeface="+mn-cs"/>
        </a:defRPr>
      </a:lvl6pPr>
      <a:lvl7pPr marL="4506208" algn="l" defTabSz="1502069" rtl="0" eaLnBrk="1" latinLnBrk="0" hangingPunct="1">
        <a:defRPr sz="2914" kern="1200">
          <a:solidFill>
            <a:schemeClr val="tx1"/>
          </a:solidFill>
          <a:latin typeface="+mn-lt"/>
          <a:ea typeface="+mn-ea"/>
          <a:cs typeface="+mn-cs"/>
        </a:defRPr>
      </a:lvl7pPr>
      <a:lvl8pPr marL="5257242" algn="l" defTabSz="1502069" rtl="0" eaLnBrk="1" latinLnBrk="0" hangingPunct="1">
        <a:defRPr sz="2914" kern="1200">
          <a:solidFill>
            <a:schemeClr val="tx1"/>
          </a:solidFill>
          <a:latin typeface="+mn-lt"/>
          <a:ea typeface="+mn-ea"/>
          <a:cs typeface="+mn-cs"/>
        </a:defRPr>
      </a:lvl8pPr>
      <a:lvl9pPr marL="6008276" algn="l" defTabSz="1502069" rtl="0" eaLnBrk="1" latinLnBrk="0" hangingPunct="1">
        <a:defRPr sz="2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7847" y="5486400"/>
            <a:ext cx="14662283" cy="26129039"/>
          </a:xfrm>
        </p:spPr>
        <p:txBody>
          <a:bodyPr/>
          <a:lstStyle/>
          <a:p>
            <a:pPr marL="489822" indent="-489822"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latin typeface="Arial (Headings)"/>
                <a:cs typeface="Times New Roman" pitchFamily="18" charset="0"/>
              </a:rPr>
              <a:t>Football athletes are at high risk for concussion and other traumatic brain injuries with 1 in 5 HS football athletes diagnosed with a concussion each year.</a:t>
            </a:r>
            <a:r>
              <a:rPr lang="en-US" sz="4000" baseline="30000" dirty="0">
                <a:latin typeface="Arial" panose="020B0604020202020204" pitchFamily="34" charset="0"/>
                <a:ea typeface="Calibri" panose="020F0502020204030204" pitchFamily="34" charset="0"/>
              </a:rPr>
              <a:t> 1</a:t>
            </a:r>
            <a:endParaRPr lang="en-US" sz="4000" dirty="0">
              <a:latin typeface="Arial (Headings)"/>
              <a:cs typeface="Times New Roman" pitchFamily="18" charset="0"/>
            </a:endParaRPr>
          </a:p>
          <a:p>
            <a:pPr marL="489822" indent="-489822"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latin typeface="Arial (Headings)"/>
                <a:cs typeface="Times New Roman" pitchFamily="18" charset="0"/>
              </a:rPr>
              <a:t>SDH make up for 90% of deaths in athletes due to brain-related injuries.</a:t>
            </a:r>
            <a:r>
              <a:rPr lang="en-US" sz="4000" baseline="30000" dirty="0">
                <a:latin typeface="Arial (Headings)"/>
                <a:cs typeface="Times New Roman" pitchFamily="18" charset="0"/>
              </a:rPr>
              <a:t>2</a:t>
            </a:r>
            <a:endParaRPr lang="en-US" sz="4000" dirty="0">
              <a:latin typeface="Arial (Headings)"/>
              <a:cs typeface="Times New Roman" pitchFamily="18" charset="0"/>
            </a:endParaRPr>
          </a:p>
          <a:p>
            <a:pPr marL="489822" indent="-489822"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</a:rPr>
              <a:t>A SDH may be caused by a single traumatic blow to the head, or by repeated head injuries.</a:t>
            </a:r>
            <a:r>
              <a:rPr lang="en-US" sz="4000" baseline="30000" dirty="0">
                <a:latin typeface="Arial" panose="020B0604020202020204" pitchFamily="34" charset="0"/>
                <a:ea typeface="Calibri" panose="020F0502020204030204" pitchFamily="34" charset="0"/>
              </a:rPr>
              <a:t>3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571500" indent="-571500"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4000" kern="0" baseline="30000" dirty="0">
              <a:latin typeface="Arial" panose="020B0604020202020204" pitchFamily="34" charset="0"/>
              <a:cs typeface="Times New Roman" pitchFamily="18" charset="0"/>
            </a:endParaRPr>
          </a:p>
          <a:p>
            <a:pPr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4000" kern="0" baseline="30000" dirty="0">
              <a:latin typeface="Arial" panose="020B0604020202020204" pitchFamily="34" charset="0"/>
              <a:cs typeface="Times New Roman" pitchFamily="18" charset="0"/>
            </a:endParaRPr>
          </a:p>
          <a:p>
            <a:pPr marL="571500" indent="-571500"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kern="0" dirty="0">
                <a:latin typeface="Arial (Headings)"/>
                <a:cs typeface="Times New Roman" pitchFamily="18" charset="0"/>
              </a:rPr>
              <a:t>Senior high school male football player (18 years old, height=1.8 m, weight=94.35 kg).</a:t>
            </a:r>
          </a:p>
          <a:p>
            <a:pPr marL="493776" indent="-493776"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4000" kern="0" dirty="0">
                <a:latin typeface="Arial (Headings)"/>
                <a:cs typeface="Times New Roman" pitchFamily="18" charset="0"/>
              </a:rPr>
              <a:t>The player had gradual onset of headaches with progressive worsening of symptoms and no traumatic mechanism.</a:t>
            </a:r>
          </a:p>
          <a:p>
            <a:pPr marL="493776" indent="-493776"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4000" kern="0" dirty="0">
                <a:latin typeface="Arial (Headings)"/>
                <a:cs typeface="Times New Roman" pitchFamily="18" charset="0"/>
              </a:rPr>
              <a:t>Player initially diagnosed with a concussion and cleared to play after one week.</a:t>
            </a:r>
          </a:p>
          <a:p>
            <a:pPr marL="493776" indent="-493776"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4000" kern="0" dirty="0">
                <a:latin typeface="Arial (Headings)"/>
                <a:cs typeface="Times New Roman" pitchFamily="18" charset="0"/>
              </a:rPr>
              <a:t>RTP with increase in headaches, 2 months after concussion went to eye doctor for right eye pain. Referred for imaging (MRI) immediately.</a:t>
            </a:r>
          </a:p>
          <a:p>
            <a:pPr marL="493776" indent="-493776"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4000" kern="0" dirty="0">
                <a:latin typeface="Arial (Headings)"/>
                <a:cs typeface="Times New Roman" pitchFamily="18" charset="0"/>
              </a:rPr>
              <a:t>Patient was diagnosed with a subacute subdural hematoma.</a:t>
            </a:r>
          </a:p>
          <a:p>
            <a:pPr marL="493776" indent="-493776"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4000" kern="0" dirty="0">
                <a:latin typeface="Arial (Headings)"/>
                <a:cs typeface="Times New Roman" pitchFamily="18" charset="0"/>
              </a:rPr>
              <a:t>MMA embolization procedure, complications lead to 3</a:t>
            </a:r>
            <a:r>
              <a:rPr lang="en-US" sz="4000" kern="0" baseline="30000" dirty="0">
                <a:latin typeface="Arial (Headings)"/>
                <a:cs typeface="Times New Roman" pitchFamily="18" charset="0"/>
              </a:rPr>
              <a:t>rd</a:t>
            </a:r>
            <a:r>
              <a:rPr lang="en-US" sz="4000" kern="0" dirty="0">
                <a:latin typeface="Arial (Headings)"/>
                <a:cs typeface="Times New Roman" pitchFamily="18" charset="0"/>
              </a:rPr>
              <a:t> &amp; 7</a:t>
            </a:r>
            <a:r>
              <a:rPr lang="en-US" sz="4000" kern="0" baseline="30000" dirty="0">
                <a:latin typeface="Arial (Headings)"/>
                <a:cs typeface="Times New Roman" pitchFamily="18" charset="0"/>
              </a:rPr>
              <a:t>th</a:t>
            </a:r>
            <a:r>
              <a:rPr lang="en-US" sz="4000" kern="0" dirty="0">
                <a:latin typeface="Arial (Headings)"/>
                <a:cs typeface="Times New Roman" pitchFamily="18" charset="0"/>
              </a:rPr>
              <a:t> nerve palsy.</a:t>
            </a:r>
          </a:p>
          <a:p>
            <a:pPr marL="493776" indent="-493776"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4000" kern="0" dirty="0">
                <a:latin typeface="Arial (Headings)"/>
                <a:cs typeface="Times New Roman" pitchFamily="18" charset="0"/>
              </a:rPr>
              <a:t>Underwent right sided double burr-hole craniotomy. </a:t>
            </a:r>
          </a:p>
          <a:p>
            <a:pPr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4000" dirty="0">
              <a:latin typeface="Arial (Headings)"/>
              <a:cs typeface="Times New Roman" pitchFamily="18" charset="0"/>
            </a:endParaRPr>
          </a:p>
          <a:p>
            <a:pPr marL="493776" indent="-493776"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4000" dirty="0">
                <a:latin typeface="Arial (Headings)"/>
                <a:cs typeface="Times New Roman" pitchFamily="18" charset="0"/>
              </a:rPr>
              <a:t>Initial headaches (July) 4/10 at rest, 7/10 during activity</a:t>
            </a:r>
          </a:p>
          <a:p>
            <a:pPr marL="493776" indent="-493776"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4000" dirty="0">
                <a:latin typeface="Arial (Headings)"/>
                <a:cs typeface="Times New Roman" pitchFamily="18" charset="0"/>
              </a:rPr>
              <a:t>Severe headaches (Sept) 8/10 consistently, worsened with forward bending</a:t>
            </a:r>
          </a:p>
          <a:p>
            <a:pPr marL="493776" indent="-493776"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sz="4000" dirty="0">
                <a:latin typeface="Arial (Headings)"/>
                <a:cs typeface="Times New Roman" pitchFamily="18" charset="0"/>
              </a:rPr>
              <a:t>Aching right eye pain (Sept) </a:t>
            </a:r>
          </a:p>
          <a:p>
            <a:pPr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4000" dirty="0">
              <a:latin typeface="Arial (Headings)"/>
              <a:cs typeface="Times New Roman" pitchFamily="18" charset="0"/>
            </a:endParaRPr>
          </a:p>
          <a:p>
            <a:pPr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4000" dirty="0">
              <a:ea typeface="Calibri" panose="020F0502020204030204" pitchFamily="34" charset="0"/>
            </a:endParaRPr>
          </a:p>
          <a:p>
            <a:pPr marL="493776" indent="-493776"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4000" dirty="0">
              <a:ea typeface="Calibri" panose="020F0502020204030204" pitchFamily="34" charset="0"/>
            </a:endParaRPr>
          </a:p>
          <a:p>
            <a:pPr algn="l" defTabSz="2970237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14" b="1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14920769" y="5503637"/>
            <a:ext cx="14363366" cy="26111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97003" tIns="148503" rIns="297003" bIns="148503" numCol="1" anchor="t" anchorCtr="0" compatLnSpc="1">
            <a:prstTxWarp prst="textNoShape">
              <a:avLst/>
            </a:prstTxWarp>
          </a:bodyPr>
          <a:lstStyle>
            <a:lvl1pPr marL="0" indent="0" algn="ctr" defTabSz="346551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76270" indent="0" algn="ctr" defTabSz="346551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0500">
                <a:solidFill>
                  <a:schemeClr val="tx1"/>
                </a:solidFill>
                <a:latin typeface="+mn-lt"/>
              </a:defRPr>
            </a:lvl2pPr>
            <a:lvl3pPr marL="1752539" indent="0" algn="ctr" defTabSz="346551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0">
                <a:solidFill>
                  <a:schemeClr val="tx1"/>
                </a:solidFill>
                <a:latin typeface="+mn-lt"/>
              </a:defRPr>
            </a:lvl3pPr>
            <a:lvl4pPr marL="2628809" indent="0" algn="ctr" defTabSz="346551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7700">
                <a:solidFill>
                  <a:schemeClr val="tx1"/>
                </a:solidFill>
                <a:latin typeface="+mn-lt"/>
              </a:defRPr>
            </a:lvl4pPr>
            <a:lvl5pPr marL="3505078" indent="0" algn="ctr" defTabSz="346551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7700">
                <a:solidFill>
                  <a:schemeClr val="tx1"/>
                </a:solidFill>
                <a:latin typeface="+mn-lt"/>
              </a:defRPr>
            </a:lvl5pPr>
            <a:lvl6pPr marL="4381348" indent="0" algn="ctr" defTabSz="3465525" rtl="0" fontAlgn="base">
              <a:spcBef>
                <a:spcPct val="20000"/>
              </a:spcBef>
              <a:spcAft>
                <a:spcPct val="0"/>
              </a:spcAft>
              <a:buNone/>
              <a:defRPr sz="7700">
                <a:solidFill>
                  <a:schemeClr val="tx1"/>
                </a:solidFill>
                <a:latin typeface="+mn-lt"/>
              </a:defRPr>
            </a:lvl6pPr>
            <a:lvl7pPr marL="5257617" indent="0" algn="ctr" defTabSz="3465525" rtl="0" fontAlgn="base">
              <a:spcBef>
                <a:spcPct val="20000"/>
              </a:spcBef>
              <a:spcAft>
                <a:spcPct val="0"/>
              </a:spcAft>
              <a:buNone/>
              <a:defRPr sz="7700">
                <a:solidFill>
                  <a:schemeClr val="tx1"/>
                </a:solidFill>
                <a:latin typeface="+mn-lt"/>
              </a:defRPr>
            </a:lvl7pPr>
            <a:lvl8pPr marL="6133887" indent="0" algn="ctr" defTabSz="3465525" rtl="0" fontAlgn="base">
              <a:spcBef>
                <a:spcPct val="20000"/>
              </a:spcBef>
              <a:spcAft>
                <a:spcPct val="0"/>
              </a:spcAft>
              <a:buNone/>
              <a:defRPr sz="7700">
                <a:solidFill>
                  <a:schemeClr val="tx1"/>
                </a:solidFill>
                <a:latin typeface="+mn-lt"/>
              </a:defRPr>
            </a:lvl8pPr>
            <a:lvl9pPr marL="7010156" indent="0" algn="ctr" defTabSz="3465525" rtl="0" fontAlgn="base">
              <a:spcBef>
                <a:spcPct val="20000"/>
              </a:spcBef>
              <a:spcAft>
                <a:spcPct val="0"/>
              </a:spcAft>
              <a:buNone/>
              <a:defRPr sz="7700">
                <a:solidFill>
                  <a:schemeClr val="tx1"/>
                </a:solidFill>
                <a:latin typeface="+mn-lt"/>
              </a:defRPr>
            </a:lvl9pPr>
          </a:lstStyle>
          <a:p>
            <a:pPr algn="l" defTabSz="2970237" eaLnBrk="1" hangingPunct="1">
              <a:lnSpc>
                <a:spcPct val="5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4000" dirty="0">
              <a:highlight>
                <a:srgbClr val="C0C0C0"/>
              </a:highlight>
              <a:latin typeface="Arial (Headings)"/>
              <a:cs typeface="Times New Roman" pitchFamily="18" charset="0"/>
            </a:endParaRPr>
          </a:p>
          <a:p>
            <a:pPr algn="l" defTabSz="2970237" eaLnBrk="1" hangingPunct="1">
              <a:lnSpc>
                <a:spcPct val="5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4000" dirty="0">
              <a:highlight>
                <a:srgbClr val="C0C0C0"/>
              </a:highlight>
              <a:latin typeface="Arial (Headings)"/>
              <a:cs typeface="Times New Roman" pitchFamily="18" charset="0"/>
            </a:endParaRPr>
          </a:p>
          <a:p>
            <a:pPr algn="l" defTabSz="2970237" eaLnBrk="1" hangingPunct="1">
              <a:lnSpc>
                <a:spcPct val="5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4000" dirty="0">
              <a:highlight>
                <a:srgbClr val="C0C0C0"/>
              </a:highlight>
              <a:latin typeface="Arial (Headings)"/>
              <a:cs typeface="Times New Roman" pitchFamily="18" charset="0"/>
            </a:endParaRPr>
          </a:p>
          <a:p>
            <a:pPr algn="l" defTabSz="2970237" eaLnBrk="1" hangingPunct="1">
              <a:lnSpc>
                <a:spcPct val="5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4000" dirty="0">
              <a:highlight>
                <a:srgbClr val="C0C0C0"/>
              </a:highlight>
              <a:latin typeface="Arial (Headings)"/>
              <a:cs typeface="Times New Roman" pitchFamily="18" charset="0"/>
            </a:endParaRPr>
          </a:p>
          <a:p>
            <a:pPr algn="l" defTabSz="2970237" eaLnBrk="1" hangingPunct="1">
              <a:lnSpc>
                <a:spcPct val="5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4000" dirty="0">
              <a:highlight>
                <a:srgbClr val="C0C0C0"/>
              </a:highlight>
              <a:latin typeface="Arial (Headings)"/>
              <a:cs typeface="Times New Roman" pitchFamily="18" charset="0"/>
            </a:endParaRPr>
          </a:p>
          <a:p>
            <a:pPr algn="l" defTabSz="2970237" eaLnBrk="1" hangingPunct="1">
              <a:lnSpc>
                <a:spcPct val="5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4000" dirty="0">
              <a:highlight>
                <a:srgbClr val="C0C0C0"/>
              </a:highlight>
              <a:latin typeface="Arial (Headings)"/>
              <a:cs typeface="Times New Roman" pitchFamily="18" charset="0"/>
            </a:endParaRPr>
          </a:p>
          <a:p>
            <a:pPr algn="l" defTabSz="2970237" eaLnBrk="1" hangingPunct="1">
              <a:lnSpc>
                <a:spcPct val="5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4000" dirty="0">
              <a:highlight>
                <a:srgbClr val="C0C0C0"/>
              </a:highlight>
              <a:latin typeface="Arial (Headings)"/>
              <a:cs typeface="Times New Roman" pitchFamily="18" charset="0"/>
            </a:endParaRPr>
          </a:p>
          <a:p>
            <a:pPr algn="l" defTabSz="2970237" eaLnBrk="1" hangingPunct="1">
              <a:lnSpc>
                <a:spcPct val="5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4000" dirty="0">
              <a:highlight>
                <a:srgbClr val="C0C0C0"/>
              </a:highlight>
              <a:latin typeface="Arial (Headings)"/>
              <a:cs typeface="Times New Roman" pitchFamily="18" charset="0"/>
            </a:endParaRPr>
          </a:p>
          <a:p>
            <a:pPr algn="l" defTabSz="2970237" eaLnBrk="1" hangingPunct="1">
              <a:lnSpc>
                <a:spcPct val="5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4000" dirty="0">
              <a:highlight>
                <a:srgbClr val="C0C0C0"/>
              </a:highlight>
              <a:latin typeface="Arial (Headings)"/>
              <a:cs typeface="Times New Roman" pitchFamily="18" charset="0"/>
            </a:endParaRPr>
          </a:p>
          <a:p>
            <a:pPr algn="l" defTabSz="2970237" eaLnBrk="1" hangingPunct="1">
              <a:lnSpc>
                <a:spcPct val="5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4000" dirty="0">
              <a:highlight>
                <a:srgbClr val="C0C0C0"/>
              </a:highlight>
              <a:latin typeface="Arial (Headings)"/>
              <a:cs typeface="Times New Roman" pitchFamily="18" charset="0"/>
            </a:endParaRPr>
          </a:p>
          <a:p>
            <a:pPr algn="l" defTabSz="2970237" eaLnBrk="1" hangingPunct="1">
              <a:lnSpc>
                <a:spcPct val="5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4000" dirty="0">
              <a:highlight>
                <a:srgbClr val="C0C0C0"/>
              </a:highlight>
              <a:latin typeface="Arial (Headings)"/>
              <a:cs typeface="Times New Roman" pitchFamily="18" charset="0"/>
            </a:endParaRPr>
          </a:p>
          <a:p>
            <a:pPr algn="l" defTabSz="2970237" eaLnBrk="1" hangingPunct="1">
              <a:lnSpc>
                <a:spcPct val="5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4000" dirty="0">
              <a:highlight>
                <a:srgbClr val="C0C0C0"/>
              </a:highlight>
              <a:latin typeface="Arial (Headings)"/>
              <a:cs typeface="Times New Roman" pitchFamily="18" charset="0"/>
            </a:endParaRPr>
          </a:p>
          <a:p>
            <a:pPr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4000" b="1" dirty="0">
              <a:latin typeface="Arial (Headings)"/>
              <a:cs typeface="Times New Roman" pitchFamily="18" charset="0"/>
            </a:endParaRPr>
          </a:p>
          <a:p>
            <a:pPr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000" b="1" dirty="0">
                <a:latin typeface="Arial (Headings)"/>
                <a:cs typeface="Times New Roman" pitchFamily="18" charset="0"/>
              </a:rPr>
              <a:t>Figure 1.</a:t>
            </a:r>
            <a:r>
              <a:rPr lang="en-US" sz="4000" dirty="0">
                <a:latin typeface="Arial (Headings)"/>
                <a:cs typeface="Times New Roman" pitchFamily="18" charset="0"/>
              </a:rPr>
              <a:t>  MRI on Sept. 21 showing a 12mm SDH in the right frontal lobe with a 4mm midline shift to the left, inferior view.</a:t>
            </a:r>
            <a:endParaRPr lang="en-US" sz="3600" dirty="0">
              <a:latin typeface="Arial (Headings)"/>
              <a:cs typeface="Times New Roman" pitchFamily="18" charset="0"/>
            </a:endParaRPr>
          </a:p>
          <a:p>
            <a:pPr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4000" dirty="0">
              <a:latin typeface="+mj-lt"/>
              <a:ea typeface="Calibri" panose="020F0502020204030204" pitchFamily="34" charset="0"/>
            </a:endParaRPr>
          </a:p>
          <a:p>
            <a:pPr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000" dirty="0">
                <a:latin typeface="+mj-lt"/>
                <a:ea typeface="Calibri" panose="020F0502020204030204" pitchFamily="34" charset="0"/>
              </a:rPr>
              <a:t>		</a:t>
            </a:r>
          </a:p>
          <a:p>
            <a:pPr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4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4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4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4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4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4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4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2500" b="1" dirty="0">
              <a:latin typeface="Arial (Headings)"/>
              <a:cs typeface="Times New Roman" pitchFamily="18" charset="0"/>
            </a:endParaRPr>
          </a:p>
          <a:p>
            <a:pPr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000" b="1" dirty="0">
                <a:latin typeface="Arial (Headings)"/>
                <a:cs typeface="Times New Roman" pitchFamily="18" charset="0"/>
              </a:rPr>
              <a:t>Figure 2</a:t>
            </a:r>
            <a:r>
              <a:rPr lang="en-US" sz="4000" dirty="0">
                <a:latin typeface="Arial (Headings)"/>
                <a:cs typeface="Times New Roman" pitchFamily="18" charset="0"/>
              </a:rPr>
              <a:t>. MRI on Sept. 21 showing a 12mm SDH in the right frontal lobe with a 4mm midline shift to the left, inferior view.</a:t>
            </a:r>
            <a:endParaRPr lang="en-US" sz="3600" dirty="0">
              <a:latin typeface="Arial (Headings)"/>
              <a:cs typeface="Times New Roman" pitchFamily="18" charset="0"/>
            </a:endParaRPr>
          </a:p>
          <a:p>
            <a:pPr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3600" dirty="0">
              <a:highlight>
                <a:srgbClr val="FFFF00"/>
              </a:highlight>
              <a:latin typeface="Arial (Headings)"/>
              <a:ea typeface="Calibri" panose="020F0502020204030204" pitchFamily="34" charset="0"/>
              <a:cs typeface="Times New Roman" pitchFamily="18" charset="0"/>
            </a:endParaRPr>
          </a:p>
          <a:p>
            <a:pPr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2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93776" indent="-493776"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</a:rPr>
              <a:t>Before diagnosis (Aug), initial headaches treated with Allegra, 180 mg every day, but no relief after 20 days; discontinued use. </a:t>
            </a:r>
          </a:p>
          <a:p>
            <a:pPr marL="493776" indent="-493776"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</a:rPr>
              <a:t>Headaches continued, prescribed 60mg Tramadol shot, relief for 2 hours. </a:t>
            </a:r>
          </a:p>
          <a:p>
            <a:pPr marL="493776" indent="-493776"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</a:rPr>
              <a:t>After MMA embolization, headaches continued, and nerve palsy set in. </a:t>
            </a:r>
          </a:p>
          <a:p>
            <a:pPr marL="493776" indent="-493776"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</a:rPr>
              <a:t>Double burr-hole craniotomy was performed to drain the SDH and lead to headache relief. </a:t>
            </a:r>
          </a:p>
          <a:p>
            <a:pPr marL="636769" indent="-636769"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6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636769" indent="-636769"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6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636769" indent="-636769"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428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50627" y="572604"/>
            <a:ext cx="43026251" cy="3844509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7714" b="1" dirty="0">
                <a:solidFill>
                  <a:schemeClr val="tx1"/>
                </a:solidFill>
              </a:rPr>
              <a:t>   </a:t>
            </a:r>
            <a:r>
              <a:rPr lang="en-US" sz="6000" b="1" dirty="0">
                <a:solidFill>
                  <a:schemeClr val="tx1"/>
                </a:solidFill>
              </a:rPr>
              <a:t>Subacute to Chronic Subdural Hematoma in an </a:t>
            </a:r>
            <a:br>
              <a:rPr lang="en-US" sz="6000" b="1" dirty="0">
                <a:solidFill>
                  <a:schemeClr val="tx1"/>
                </a:solidFill>
              </a:rPr>
            </a:br>
            <a:r>
              <a:rPr lang="en-US" sz="6000" b="1" dirty="0">
                <a:solidFill>
                  <a:schemeClr val="tx1"/>
                </a:solidFill>
              </a:rPr>
              <a:t>18-Year-Old Male Football Player</a:t>
            </a:r>
            <a:br>
              <a:rPr lang="en-US" sz="7714" dirty="0">
                <a:solidFill>
                  <a:schemeClr val="tx1"/>
                </a:solidFill>
              </a:rPr>
            </a:br>
            <a:r>
              <a:rPr lang="en-US" sz="7200" dirty="0">
                <a:solidFill>
                  <a:schemeClr val="tx1"/>
                </a:solidFill>
              </a:rPr>
              <a:t>    </a:t>
            </a:r>
            <a:r>
              <a:rPr lang="en-US" sz="4800" b="1" dirty="0">
                <a:solidFill>
                  <a:schemeClr val="tx1"/>
                </a:solidFill>
              </a:rPr>
              <a:t>Peyton Bodemann, </a:t>
            </a:r>
            <a:r>
              <a:rPr lang="en-US" sz="4627" dirty="0">
                <a:solidFill>
                  <a:schemeClr val="tx1"/>
                </a:solidFill>
                <a:ea typeface="Calibri" panose="020F0502020204030204" pitchFamily="34" charset="0"/>
              </a:rPr>
              <a:t>University of Nebraska at Omaha</a:t>
            </a:r>
            <a:endParaRPr lang="en-US" altLang="en-US" sz="4114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076" name="Line 6"/>
          <p:cNvSpPr>
            <a:spLocks noChangeShapeType="1"/>
          </p:cNvSpPr>
          <p:nvPr/>
        </p:nvSpPr>
        <p:spPr bwMode="auto">
          <a:xfrm>
            <a:off x="14730" y="4417113"/>
            <a:ext cx="43809648" cy="0"/>
          </a:xfrm>
          <a:prstGeom prst="line">
            <a:avLst/>
          </a:prstGeom>
          <a:ln w="28575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150218" tIns="75109" rIns="150218" bIns="75109"/>
          <a:lstStyle/>
          <a:p>
            <a:endParaRPr lang="en-US" sz="5914" dirty="0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20114081" y="15912196"/>
            <a:ext cx="148955" cy="751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725" tIns="36863" rIns="73725" bIns="36863">
            <a:spAutoFit/>
          </a:bodyPr>
          <a:lstStyle/>
          <a:p>
            <a:pPr defTabSz="2970237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US" sz="4885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2081" name="Rectangle 33"/>
          <p:cNvSpPr>
            <a:spLocks noChangeArrowheads="1"/>
          </p:cNvSpPr>
          <p:nvPr/>
        </p:nvSpPr>
        <p:spPr bwMode="auto">
          <a:xfrm>
            <a:off x="15579993" y="7133954"/>
            <a:ext cx="14891657" cy="23513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725" tIns="36863" rIns="73725" bIns="36863"/>
          <a:lstStyle/>
          <a:p>
            <a:pPr defTabSz="2970237" eaLnBrk="1" hangingPunct="1">
              <a:lnSpc>
                <a:spcPct val="140000"/>
              </a:lnSpc>
              <a:spcBef>
                <a:spcPts val="0"/>
              </a:spcBef>
              <a:defRPr/>
            </a:pPr>
            <a:endParaRPr lang="en-US" sz="3857" dirty="0">
              <a:latin typeface="+mj-lt"/>
              <a:cs typeface="Times New Roman" pitchFamily="18" charset="0"/>
            </a:endParaRPr>
          </a:p>
          <a:p>
            <a:pPr marL="359203" indent="-359203" defTabSz="2970237" eaLnBrk="1" hangingPunct="1">
              <a:lnSpc>
                <a:spcPct val="140000"/>
              </a:lnSpc>
              <a:spcBef>
                <a:spcPts val="0"/>
              </a:spcBef>
              <a:defRPr/>
            </a:pPr>
            <a:endParaRPr lang="en-US" sz="2571" b="1" dirty="0">
              <a:latin typeface="+mj-lt"/>
              <a:cs typeface="Times New Roman" pitchFamily="18" charset="0"/>
            </a:endParaRPr>
          </a:p>
          <a:p>
            <a:pPr marL="359203" indent="-359203" defTabSz="2970237" eaLnBrk="1" hangingPunct="1">
              <a:lnSpc>
                <a:spcPct val="140000"/>
              </a:lnSpc>
              <a:spcBef>
                <a:spcPts val="0"/>
              </a:spcBef>
              <a:defRPr/>
            </a:pPr>
            <a:endParaRPr lang="en-US" sz="2571" b="1" dirty="0">
              <a:latin typeface="+mj-lt"/>
              <a:cs typeface="Times New Roman" pitchFamily="18" charset="0"/>
            </a:endParaRPr>
          </a:p>
          <a:p>
            <a:pPr marL="359203" indent="-359203" defTabSz="2970237" eaLnBrk="1" hangingPunct="1">
              <a:lnSpc>
                <a:spcPct val="140000"/>
              </a:lnSpc>
              <a:spcBef>
                <a:spcPts val="0"/>
              </a:spcBef>
              <a:defRPr/>
            </a:pPr>
            <a:endParaRPr lang="en-US" sz="2571" b="1" dirty="0">
              <a:latin typeface="+mj-lt"/>
              <a:cs typeface="Times New Roman" pitchFamily="18" charset="0"/>
            </a:endParaRPr>
          </a:p>
          <a:p>
            <a:pPr marL="359203" indent="-359203" defTabSz="2970237" eaLnBrk="1" hangingPunct="1">
              <a:lnSpc>
                <a:spcPct val="140000"/>
              </a:lnSpc>
              <a:spcBef>
                <a:spcPts val="0"/>
              </a:spcBef>
              <a:defRPr/>
            </a:pPr>
            <a:endParaRPr lang="en-US" sz="2571" b="1" dirty="0">
              <a:latin typeface="+mj-lt"/>
              <a:cs typeface="Times New Roman" pitchFamily="18" charset="0"/>
            </a:endParaRPr>
          </a:p>
          <a:p>
            <a:pPr marL="359203" indent="-359203" defTabSz="2970237" eaLnBrk="1" hangingPunct="1">
              <a:lnSpc>
                <a:spcPct val="140000"/>
              </a:lnSpc>
              <a:spcBef>
                <a:spcPts val="0"/>
              </a:spcBef>
              <a:defRPr/>
            </a:pPr>
            <a:endParaRPr lang="en-US" sz="2571" b="1" dirty="0">
              <a:latin typeface="+mj-lt"/>
              <a:cs typeface="Times New Roman" pitchFamily="18" charset="0"/>
            </a:endParaRPr>
          </a:p>
          <a:p>
            <a:pPr marL="359203" indent="-359203" defTabSz="2970237" eaLnBrk="1" hangingPunct="1">
              <a:lnSpc>
                <a:spcPct val="140000"/>
              </a:lnSpc>
              <a:spcBef>
                <a:spcPts val="0"/>
              </a:spcBef>
              <a:defRPr/>
            </a:pPr>
            <a:endParaRPr lang="en-US" sz="2571" b="1" dirty="0">
              <a:latin typeface="+mj-lt"/>
              <a:cs typeface="Times New Roman" pitchFamily="18" charset="0"/>
            </a:endParaRPr>
          </a:p>
          <a:p>
            <a:pPr marL="359203" indent="-359203" defTabSz="2970237" eaLnBrk="1" hangingPunct="1">
              <a:lnSpc>
                <a:spcPct val="140000"/>
              </a:lnSpc>
              <a:spcBef>
                <a:spcPts val="0"/>
              </a:spcBef>
              <a:defRPr/>
            </a:pPr>
            <a:endParaRPr lang="en-US" sz="2571" b="1" dirty="0">
              <a:latin typeface="+mj-lt"/>
              <a:cs typeface="Times New Roman" pitchFamily="18" charset="0"/>
            </a:endParaRPr>
          </a:p>
          <a:p>
            <a:pPr marL="359203" indent="-359203" defTabSz="2970237" eaLnBrk="1" hangingPunct="1">
              <a:lnSpc>
                <a:spcPct val="140000"/>
              </a:lnSpc>
              <a:spcBef>
                <a:spcPts val="0"/>
              </a:spcBef>
              <a:defRPr/>
            </a:pPr>
            <a:endParaRPr lang="en-US" sz="2571" b="1" dirty="0">
              <a:latin typeface="+mj-lt"/>
              <a:cs typeface="Times New Roman" pitchFamily="18" charset="0"/>
            </a:endParaRPr>
          </a:p>
          <a:p>
            <a:pPr marL="359203" indent="-359203" defTabSz="2970237" eaLnBrk="1" hangingPunct="1">
              <a:lnSpc>
                <a:spcPct val="140000"/>
              </a:lnSpc>
              <a:spcBef>
                <a:spcPts val="0"/>
              </a:spcBef>
              <a:defRPr/>
            </a:pPr>
            <a:endParaRPr lang="en-US" sz="2400" b="1" dirty="0">
              <a:latin typeface="+mj-lt"/>
              <a:cs typeface="Times New Roman" pitchFamily="18" charset="0"/>
            </a:endParaRPr>
          </a:p>
          <a:p>
            <a:pPr defTabSz="2970237" eaLnBrk="1" hangingPunct="1">
              <a:lnSpc>
                <a:spcPct val="150000"/>
              </a:lnSpc>
              <a:spcBef>
                <a:spcPts val="0"/>
              </a:spcBef>
              <a:defRPr/>
            </a:pPr>
            <a:endParaRPr lang="en-US" sz="3857" dirty="0">
              <a:latin typeface="+mj-lt"/>
              <a:cs typeface="+mn-cs"/>
            </a:endParaRPr>
          </a:p>
        </p:txBody>
      </p:sp>
      <p:sp>
        <p:nvSpPr>
          <p:cNvPr id="3109" name="Rectangle 23"/>
          <p:cNvSpPr>
            <a:spLocks noChangeArrowheads="1"/>
          </p:cNvSpPr>
          <p:nvPr/>
        </p:nvSpPr>
        <p:spPr bwMode="auto">
          <a:xfrm>
            <a:off x="0" y="0"/>
            <a:ext cx="457200" cy="32918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lIns="150218" tIns="75109" rIns="150218" bIns="75109" anchor="ctr"/>
          <a:lstStyle>
            <a:lvl1pPr>
              <a:spcBef>
                <a:spcPct val="20000"/>
              </a:spcBef>
              <a:buChar char="•"/>
              <a:defRPr sz="1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0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914" dirty="0"/>
          </a:p>
        </p:txBody>
      </p:sp>
      <p:sp>
        <p:nvSpPr>
          <p:cNvPr id="3112" name="Rectangle 23"/>
          <p:cNvSpPr>
            <a:spLocks noChangeArrowheads="1"/>
          </p:cNvSpPr>
          <p:nvPr/>
        </p:nvSpPr>
        <p:spPr bwMode="auto">
          <a:xfrm>
            <a:off x="43481289" y="1"/>
            <a:ext cx="457200" cy="329183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lIns="150218" tIns="75109" rIns="150218" bIns="75109" anchor="ctr"/>
          <a:lstStyle>
            <a:lvl1pPr>
              <a:spcBef>
                <a:spcPct val="20000"/>
              </a:spcBef>
              <a:buChar char="•"/>
              <a:defRPr sz="1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0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914" dirty="0"/>
          </a:p>
        </p:txBody>
      </p:sp>
      <p:sp>
        <p:nvSpPr>
          <p:cNvPr id="4" name="TextBox 3"/>
          <p:cNvSpPr txBox="1"/>
          <p:nvPr/>
        </p:nvSpPr>
        <p:spPr>
          <a:xfrm>
            <a:off x="29443699" y="25079079"/>
            <a:ext cx="13716000" cy="855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2571" dirty="0"/>
          </a:p>
          <a:p>
            <a:pPr lvl="0"/>
            <a:r>
              <a:rPr lang="en-US" sz="2600" b="1" dirty="0">
                <a:latin typeface="Arial (Headings)"/>
                <a:cs typeface="Times New Roman" pitchFamily="18" charset="0"/>
              </a:rPr>
              <a:t>References</a:t>
            </a:r>
            <a:endParaRPr lang="en-US" sz="2600" dirty="0">
              <a:latin typeface="Arial (Headings)"/>
            </a:endParaRP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Logan SM, Bell GW, Leonard JC. Acute Subdural Hematoma in a High School Football Player After 2 Unreported         Episodes of Head Trauma: A Case Report. </a:t>
            </a:r>
            <a:r>
              <a:rPr lang="en-US" sz="20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J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Athl</a:t>
            </a:r>
            <a:r>
              <a:rPr lang="en-US" sz="20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Train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. 2001;36(4):433-436.</a:t>
            </a:r>
            <a:endParaRPr lang="en-US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Center, C. C., Wilkins, S. J.,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Mathiasen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, R., &amp; Rosen, A. B. (2020). Acute subdural hematoma in a high school football player requiring emergent decompressive craniectomy. </a:t>
            </a:r>
            <a:r>
              <a:rPr lang="en-US" sz="20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International Journal of Athletic Therapy and Training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20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25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(3), 131-133.</a:t>
            </a:r>
            <a:endParaRPr lang="en-US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defTabSz="2970237" eaLnBrk="1" hangingPunct="1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21212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Shell D, </a:t>
            </a:r>
            <a:r>
              <a:rPr lang="en-US" sz="2000" dirty="0" err="1">
                <a:solidFill>
                  <a:srgbClr val="21212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Carico</a:t>
            </a:r>
            <a:r>
              <a:rPr lang="en-US" sz="2000" dirty="0">
                <a:solidFill>
                  <a:srgbClr val="21212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GA, Patton RM. Can Subdural Hematoma Result From Repeated Minor Head Injury?. </a:t>
            </a:r>
            <a:r>
              <a:rPr lang="en-US" sz="2000" i="1" dirty="0">
                <a:solidFill>
                  <a:srgbClr val="21212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Phys </a:t>
            </a:r>
            <a:r>
              <a:rPr lang="en-US" sz="2000" i="1" dirty="0" err="1">
                <a:solidFill>
                  <a:srgbClr val="21212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Sportsmed</a:t>
            </a:r>
            <a:r>
              <a:rPr lang="en-US" sz="2000" dirty="0">
                <a:solidFill>
                  <a:srgbClr val="21212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. 1993;21(4):74-84. </a:t>
            </a:r>
          </a:p>
          <a:p>
            <a:pPr marL="457200" indent="-457200" defTabSz="2970237" eaLnBrk="1" hangingPunct="1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Chou Liliang, Coleman CC,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Yokote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H, et al. Chronic subdural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haematoma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in young and extremely aged adults: A comparative study of two age groups. </a:t>
            </a:r>
          </a:p>
          <a:p>
            <a:pPr marL="457200" indent="-457200" defTabSz="2970237" eaLnBrk="1" hangingPunct="1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</a:rPr>
              <a:t>Ironside N, Nguyen C, Do Q, et al. Middle meningeal artery embolization for chronic subdural hematoma: a systematic review and meta-analysis. </a:t>
            </a:r>
            <a:r>
              <a:rPr lang="en-US" sz="2000" i="1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</a:rPr>
              <a:t>J </a:t>
            </a:r>
            <a:r>
              <a:rPr lang="en-US" sz="2000" i="1" dirty="0" err="1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</a:rPr>
              <a:t>Neurointerv</a:t>
            </a:r>
            <a:r>
              <a:rPr lang="en-US" sz="2000" i="1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</a:rPr>
              <a:t> Surg</a:t>
            </a:r>
            <a:r>
              <a:rPr lang="en-US" sz="200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</a:rPr>
              <a:t>. 2021;13(10):951-957. </a:t>
            </a:r>
          </a:p>
          <a:p>
            <a:pPr marL="457200" indent="-457200" defTabSz="2970237" eaLnBrk="1" hangingPunct="1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000" dirty="0">
                <a:solidFill>
                  <a:srgbClr val="21212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Weigel R, Schilling L, Krauss JK. The pathophysiology of chronic subdural hematoma revisited: emphasis on aging processes as key factor. </a:t>
            </a:r>
            <a:r>
              <a:rPr lang="en-US" sz="2000" i="1" dirty="0" err="1">
                <a:solidFill>
                  <a:srgbClr val="21212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Geroscience</a:t>
            </a:r>
            <a:r>
              <a:rPr lang="en-US" sz="2000" dirty="0">
                <a:solidFill>
                  <a:srgbClr val="21212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. 2022;44(3):1353-1371. </a:t>
            </a:r>
            <a:endParaRPr lang="en-US" sz="20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457200" indent="-457200" defTabSz="2970237" eaLnBrk="1" hangingPunct="1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  <a:defRPr/>
            </a:pPr>
            <a:endParaRPr lang="en-US" sz="2000" dirty="0"/>
          </a:p>
          <a:p>
            <a:pPr marL="457200" indent="-457200" defTabSz="2970237" eaLnBrk="1" hangingPunct="1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  <a:defRPr/>
            </a:pPr>
            <a:endParaRPr lang="en-US" sz="2400" dirty="0"/>
          </a:p>
          <a:p>
            <a:pPr marL="457200" indent="-457200" defTabSz="2970237" eaLnBrk="1" hangingPunct="1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  <a:defRPr/>
            </a:pPr>
            <a:endParaRPr lang="en-US" sz="2400" dirty="0"/>
          </a:p>
          <a:p>
            <a:pPr defTabSz="2970237" eaLnBrk="1" hangingPunct="1">
              <a:lnSpc>
                <a:spcPct val="140000"/>
              </a:lnSpc>
              <a:spcBef>
                <a:spcPts val="0"/>
              </a:spcBef>
              <a:defRPr/>
            </a:pPr>
            <a:endParaRPr lang="en-US" sz="2314" dirty="0">
              <a:cs typeface="Times New Roman" pitchFamily="18" charset="0"/>
            </a:endParaRPr>
          </a:p>
        </p:txBody>
      </p:sp>
      <p:sp>
        <p:nvSpPr>
          <p:cNvPr id="3105" name="Line 6"/>
          <p:cNvSpPr>
            <a:spLocks noChangeShapeType="1"/>
          </p:cNvSpPr>
          <p:nvPr/>
        </p:nvSpPr>
        <p:spPr bwMode="auto">
          <a:xfrm>
            <a:off x="29363994" y="25305605"/>
            <a:ext cx="13981216" cy="51490"/>
          </a:xfrm>
          <a:prstGeom prst="line">
            <a:avLst/>
          </a:prstGeom>
          <a:noFill/>
          <a:ln w="76200">
            <a:solidFill>
              <a:srgbClr val="D7192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50218" tIns="75109" rIns="150218" bIns="75109"/>
          <a:lstStyle/>
          <a:p>
            <a:endParaRPr lang="en-US" sz="5914" dirty="0"/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 flipH="1">
            <a:off x="14730" y="-18375"/>
            <a:ext cx="4387647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lIns="150218" tIns="75109" rIns="150218" bIns="75109" anchor="ctr"/>
          <a:lstStyle>
            <a:lvl1pPr>
              <a:spcBef>
                <a:spcPct val="20000"/>
              </a:spcBef>
              <a:buChar char="•"/>
              <a:defRPr sz="1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0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9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914" dirty="0"/>
          </a:p>
        </p:txBody>
      </p:sp>
      <p:sp>
        <p:nvSpPr>
          <p:cNvPr id="42" name="TextBox 42"/>
          <p:cNvSpPr txBox="1">
            <a:spLocks noChangeArrowheads="1"/>
          </p:cNvSpPr>
          <p:nvPr/>
        </p:nvSpPr>
        <p:spPr bwMode="auto">
          <a:xfrm>
            <a:off x="1135206" y="4759246"/>
            <a:ext cx="128016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514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</a:p>
        </p:txBody>
      </p:sp>
      <p:pic>
        <p:nvPicPr>
          <p:cNvPr id="4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56" y="1257537"/>
            <a:ext cx="5588623" cy="253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2726" y="619164"/>
            <a:ext cx="3800330" cy="350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29873711" y="31729680"/>
            <a:ext cx="13905431" cy="1143000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78377" tIns="39189" rIns="78377" bIns="39189" numCol="1" rtlCol="0" anchor="t" anchorCtr="0" compatLnSpc="1">
            <a:prstTxWarp prst="textNoShape">
              <a:avLst/>
            </a:prstTxWarp>
          </a:bodyPr>
          <a:lstStyle/>
          <a:p>
            <a:pPr defTabSz="1549744" eaLnBrk="1" hangingPunct="1"/>
            <a:endParaRPr lang="en-US" sz="3086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261782" y="31729680"/>
            <a:ext cx="15007786" cy="1143000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78377" tIns="39189" rIns="78377" bIns="39189" numCol="1" rtlCol="0" anchor="t" anchorCtr="0" compatLnSpc="1">
            <a:prstTxWarp prst="textNoShape">
              <a:avLst/>
            </a:prstTxWarp>
          </a:bodyPr>
          <a:lstStyle/>
          <a:p>
            <a:pPr defTabSz="1549744" eaLnBrk="1" hangingPunct="1"/>
            <a:endParaRPr lang="en-US" sz="3086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7" name="TextBox 42"/>
          <p:cNvSpPr txBox="1">
            <a:spLocks noChangeArrowheads="1"/>
          </p:cNvSpPr>
          <p:nvPr/>
        </p:nvSpPr>
        <p:spPr bwMode="auto">
          <a:xfrm>
            <a:off x="954233" y="28838720"/>
            <a:ext cx="128016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514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Differential Diagnosis </a:t>
            </a:r>
          </a:p>
        </p:txBody>
      </p:sp>
      <p:sp>
        <p:nvSpPr>
          <p:cNvPr id="48" name="TextBox 42"/>
          <p:cNvSpPr txBox="1">
            <a:spLocks noChangeArrowheads="1"/>
          </p:cNvSpPr>
          <p:nvPr/>
        </p:nvSpPr>
        <p:spPr bwMode="auto">
          <a:xfrm>
            <a:off x="884134" y="11326885"/>
            <a:ext cx="128016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514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49" name="TextBox 42"/>
          <p:cNvSpPr txBox="1">
            <a:spLocks noChangeArrowheads="1"/>
          </p:cNvSpPr>
          <p:nvPr/>
        </p:nvSpPr>
        <p:spPr bwMode="auto">
          <a:xfrm>
            <a:off x="807284" y="24111786"/>
            <a:ext cx="128016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514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Signs and Symptoms</a:t>
            </a:r>
          </a:p>
        </p:txBody>
      </p:sp>
      <p:sp>
        <p:nvSpPr>
          <p:cNvPr id="51" name="TextBox 42"/>
          <p:cNvSpPr txBox="1">
            <a:spLocks noChangeArrowheads="1"/>
          </p:cNvSpPr>
          <p:nvPr/>
        </p:nvSpPr>
        <p:spPr bwMode="auto">
          <a:xfrm>
            <a:off x="30171850" y="19202400"/>
            <a:ext cx="128016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514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38" name="TextBox 42"/>
          <p:cNvSpPr txBox="1">
            <a:spLocks noChangeArrowheads="1"/>
          </p:cNvSpPr>
          <p:nvPr/>
        </p:nvSpPr>
        <p:spPr bwMode="auto">
          <a:xfrm>
            <a:off x="30139583" y="13106400"/>
            <a:ext cx="128016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514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Uniqueness</a:t>
            </a:r>
          </a:p>
        </p:txBody>
      </p:sp>
      <p:sp>
        <p:nvSpPr>
          <p:cNvPr id="52" name="Rectangle 3"/>
          <p:cNvSpPr txBox="1">
            <a:spLocks noChangeArrowheads="1"/>
          </p:cNvSpPr>
          <p:nvPr/>
        </p:nvSpPr>
        <p:spPr bwMode="auto">
          <a:xfrm>
            <a:off x="29525734" y="13182600"/>
            <a:ext cx="13716000" cy="1667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97003" tIns="148503" rIns="297003" bIns="148503" numCol="1" anchor="t" anchorCtr="0" compatLnSpc="1">
            <a:prstTxWarp prst="textNoShape">
              <a:avLst/>
            </a:prstTxWarp>
          </a:bodyPr>
          <a:lstStyle>
            <a:lvl1pPr marL="0" indent="0" algn="ctr" defTabSz="346551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76270" indent="0" algn="ctr" defTabSz="346551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0500">
                <a:solidFill>
                  <a:schemeClr val="tx1"/>
                </a:solidFill>
                <a:latin typeface="+mn-lt"/>
              </a:defRPr>
            </a:lvl2pPr>
            <a:lvl3pPr marL="1752539" indent="0" algn="ctr" defTabSz="346551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0">
                <a:solidFill>
                  <a:schemeClr val="tx1"/>
                </a:solidFill>
                <a:latin typeface="+mn-lt"/>
              </a:defRPr>
            </a:lvl3pPr>
            <a:lvl4pPr marL="2628809" indent="0" algn="ctr" defTabSz="346551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7700">
                <a:solidFill>
                  <a:schemeClr val="tx1"/>
                </a:solidFill>
                <a:latin typeface="+mn-lt"/>
              </a:defRPr>
            </a:lvl4pPr>
            <a:lvl5pPr marL="3505078" indent="0" algn="ctr" defTabSz="346551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7700">
                <a:solidFill>
                  <a:schemeClr val="tx1"/>
                </a:solidFill>
                <a:latin typeface="+mn-lt"/>
              </a:defRPr>
            </a:lvl5pPr>
            <a:lvl6pPr marL="4381348" indent="0" algn="ctr" defTabSz="3465525" rtl="0" fontAlgn="base">
              <a:spcBef>
                <a:spcPct val="20000"/>
              </a:spcBef>
              <a:spcAft>
                <a:spcPct val="0"/>
              </a:spcAft>
              <a:buNone/>
              <a:defRPr sz="7700">
                <a:solidFill>
                  <a:schemeClr val="tx1"/>
                </a:solidFill>
                <a:latin typeface="+mn-lt"/>
              </a:defRPr>
            </a:lvl6pPr>
            <a:lvl7pPr marL="5257617" indent="0" algn="ctr" defTabSz="3465525" rtl="0" fontAlgn="base">
              <a:spcBef>
                <a:spcPct val="20000"/>
              </a:spcBef>
              <a:spcAft>
                <a:spcPct val="0"/>
              </a:spcAft>
              <a:buNone/>
              <a:defRPr sz="7700">
                <a:solidFill>
                  <a:schemeClr val="tx1"/>
                </a:solidFill>
                <a:latin typeface="+mn-lt"/>
              </a:defRPr>
            </a:lvl7pPr>
            <a:lvl8pPr marL="6133887" indent="0" algn="ctr" defTabSz="3465525" rtl="0" fontAlgn="base">
              <a:spcBef>
                <a:spcPct val="20000"/>
              </a:spcBef>
              <a:spcAft>
                <a:spcPct val="0"/>
              </a:spcAft>
              <a:buNone/>
              <a:defRPr sz="7700">
                <a:solidFill>
                  <a:schemeClr val="tx1"/>
                </a:solidFill>
                <a:latin typeface="+mn-lt"/>
              </a:defRPr>
            </a:lvl8pPr>
            <a:lvl9pPr marL="7010156" indent="0" algn="ctr" defTabSz="3465525" rtl="0" fontAlgn="base">
              <a:spcBef>
                <a:spcPct val="20000"/>
              </a:spcBef>
              <a:spcAft>
                <a:spcPct val="0"/>
              </a:spcAft>
              <a:buNone/>
              <a:defRPr sz="7700">
                <a:solidFill>
                  <a:schemeClr val="tx1"/>
                </a:solidFill>
                <a:latin typeface="+mn-lt"/>
              </a:defRPr>
            </a:lvl9pPr>
          </a:lstStyle>
          <a:p>
            <a:pPr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514"/>
              </a:spcAft>
              <a:defRPr/>
            </a:pP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</a:rPr>
              <a:t>9% of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</a:rPr>
              <a:t>cSDH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</a:rPr>
              <a:t> patients are under 40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</a:rPr>
              <a:t>yrs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</a:rPr>
              <a:t>, most are elderly.</a:t>
            </a:r>
            <a:r>
              <a:rPr lang="en-US" sz="4000" baseline="30000" dirty="0">
                <a:latin typeface="Arial" panose="020B0604020202020204" pitchFamily="34" charset="0"/>
                <a:ea typeface="Calibri" panose="020F0502020204030204" pitchFamily="34" charset="0"/>
              </a:rPr>
              <a:t>4 </a:t>
            </a:r>
          </a:p>
          <a:p>
            <a:pPr marL="571500" indent="-571500"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Lack of symptoms to indicate further pathology such as neurological deficits, gait disorders, and cognitive complaints. </a:t>
            </a:r>
            <a:r>
              <a:rPr lang="en-US" sz="40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endParaRPr lang="en-US" sz="4000" baseline="30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89822" indent="-489822"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514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MMA embolization complication rates are 1.7%.</a:t>
            </a:r>
            <a:r>
              <a:rPr lang="en-US" sz="4000" baseline="30000" dirty="0">
                <a:latin typeface="Arial" panose="020B0604020202020204" pitchFamily="34" charset="0"/>
                <a:ea typeface="Calibri" panose="020F0502020204030204" pitchFamily="34" charset="0"/>
              </a:rPr>
              <a:t> 5</a:t>
            </a:r>
            <a:endParaRPr lang="en-US" sz="4000" baseline="30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514"/>
              </a:spcAft>
              <a:defRPr/>
            </a:pP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514"/>
              </a:spcAft>
              <a:defRPr/>
            </a:pPr>
            <a:endParaRPr lang="en-US" sz="4000" dirty="0">
              <a:latin typeface="+mj-lt"/>
              <a:ea typeface="Calibri" panose="020F0502020204030204" pitchFamily="34" charset="0"/>
            </a:endParaRPr>
          </a:p>
        </p:txBody>
      </p:sp>
      <p:sp>
        <p:nvSpPr>
          <p:cNvPr id="59" name="TextBox 42"/>
          <p:cNvSpPr txBox="1">
            <a:spLocks noChangeArrowheads="1"/>
          </p:cNvSpPr>
          <p:nvPr/>
        </p:nvSpPr>
        <p:spPr bwMode="auto">
          <a:xfrm>
            <a:off x="15500134" y="23328584"/>
            <a:ext cx="128016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514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733550" y="19431000"/>
            <a:ext cx="13716000" cy="5595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9822" indent="-489822">
              <a:lnSpc>
                <a:spcPct val="125000"/>
              </a:lnSpc>
              <a:spcAft>
                <a:spcPts val="514"/>
              </a:spcAft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489822" indent="-489822">
              <a:lnSpc>
                <a:spcPct val="125000"/>
              </a:lnSpc>
              <a:spcAft>
                <a:spcPts val="514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Lack of mechanism makes it difficult to identify an SDH.</a:t>
            </a:r>
            <a:r>
              <a:rPr lang="en-US" sz="4000" baseline="30000" dirty="0">
                <a:latin typeface="Arial" panose="020B0604020202020204" pitchFamily="34" charset="0"/>
                <a:ea typeface="Calibri" panose="020F0502020204030204" pitchFamily="34" charset="0"/>
              </a:rPr>
              <a:t> 3</a:t>
            </a:r>
            <a:endParaRPr lang="en-US" sz="4000" dirty="0"/>
          </a:p>
          <a:p>
            <a:pPr marL="489822" indent="-489822">
              <a:lnSpc>
                <a:spcPct val="125000"/>
              </a:lnSpc>
              <a:spcAft>
                <a:spcPts val="514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Although uncommon in this age group, persistent symptoms thought to be from a concussion may be related to a </a:t>
            </a:r>
            <a:r>
              <a:rPr lang="en-US" sz="4000" dirty="0" err="1"/>
              <a:t>cSDH</a:t>
            </a:r>
            <a:r>
              <a:rPr lang="en-US" sz="4000" dirty="0"/>
              <a:t>.</a:t>
            </a:r>
            <a:r>
              <a:rPr lang="en-US" sz="40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</a:t>
            </a:r>
            <a:endParaRPr lang="en-US" sz="4000" dirty="0"/>
          </a:p>
          <a:p>
            <a:pPr marL="489822" indent="-489822">
              <a:lnSpc>
                <a:spcPct val="125000"/>
              </a:lnSpc>
              <a:spcAft>
                <a:spcPts val="514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MRI and CT scans are the gold standard for diagnosing an SDH.</a:t>
            </a:r>
            <a:r>
              <a:rPr lang="en-US" sz="40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aseline="30000" dirty="0">
                <a:ea typeface="Calibri" panose="020F0502020204030204" pitchFamily="34" charset="0"/>
              </a:rPr>
              <a:t>1</a:t>
            </a:r>
            <a:r>
              <a:rPr lang="en-US" sz="4000" dirty="0"/>
              <a:t> 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5"/>
          <a:srcRect t="7473" b="9279"/>
          <a:stretch/>
        </p:blipFill>
        <p:spPr>
          <a:xfrm>
            <a:off x="14453619" y="31729680"/>
            <a:ext cx="15800842" cy="1188720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3EEBDE5-0E9E-6941-AC02-FC7AF75E6A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615390"/>
              </p:ext>
            </p:extLst>
          </p:nvPr>
        </p:nvGraphicFramePr>
        <p:xfrm>
          <a:off x="30099000" y="4724400"/>
          <a:ext cx="12801600" cy="822275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939037">
                  <a:extLst>
                    <a:ext uri="{9D8B030D-6E8A-4147-A177-3AD203B41FA5}">
                      <a16:colId xmlns:a16="http://schemas.microsoft.com/office/drawing/2014/main" val="2459869484"/>
                    </a:ext>
                  </a:extLst>
                </a:gridCol>
                <a:gridCol w="9862563">
                  <a:extLst>
                    <a:ext uri="{9D8B030D-6E8A-4147-A177-3AD203B41FA5}">
                      <a16:colId xmlns:a16="http://schemas.microsoft.com/office/drawing/2014/main" val="3447159603"/>
                    </a:ext>
                  </a:extLst>
                </a:gridCol>
              </a:tblGrid>
              <a:tr h="1233025">
                <a:tc gridSpan="2">
                  <a:txBody>
                    <a:bodyPr/>
                    <a:lstStyle/>
                    <a:p>
                      <a:pPr algn="l"/>
                      <a:r>
                        <a:rPr lang="en-US" sz="4000" dirty="0"/>
                        <a:t>Table 1. Timeline of Events 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0416138"/>
                  </a:ext>
                </a:extLst>
              </a:tr>
              <a:tr h="1276307">
                <a:tc>
                  <a:txBody>
                    <a:bodyPr/>
                    <a:lstStyle/>
                    <a:p>
                      <a:endParaRPr lang="en-US" sz="2914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4000" b="1" dirty="0">
                          <a:effectLst/>
                        </a:rPr>
                        <a:t> 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endParaRPr lang="en-US" sz="400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107616"/>
                  </a:ext>
                </a:extLst>
              </a:tr>
              <a:tr h="1233025">
                <a:tc>
                  <a:txBody>
                    <a:bodyPr/>
                    <a:lstStyle/>
                    <a:p>
                      <a:pPr algn="ctr"/>
                      <a:endParaRPr lang="en-US" sz="400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/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0842195"/>
                  </a:ext>
                </a:extLst>
              </a:tr>
              <a:tr h="1233025">
                <a:tc>
                  <a:txBody>
                    <a:bodyPr/>
                    <a:lstStyle/>
                    <a:p>
                      <a:pPr algn="ctr"/>
                      <a:endParaRPr lang="en-US" sz="400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/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4991670"/>
                  </a:ext>
                </a:extLst>
              </a:tr>
              <a:tr h="1233025">
                <a:tc>
                  <a:txBody>
                    <a:bodyPr/>
                    <a:lstStyle/>
                    <a:p>
                      <a:pPr algn="ctr"/>
                      <a:endParaRPr lang="en-US" sz="400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/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9834965"/>
                  </a:ext>
                </a:extLst>
              </a:tr>
              <a:tr h="1233025">
                <a:tc>
                  <a:txBody>
                    <a:bodyPr/>
                    <a:lstStyle/>
                    <a:p>
                      <a:pPr algn="ctr"/>
                      <a:endParaRPr lang="en-US" sz="400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/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2850956"/>
                  </a:ext>
                </a:extLst>
              </a:tr>
              <a:tr h="781326">
                <a:tc>
                  <a:txBody>
                    <a:bodyPr/>
                    <a:lstStyle/>
                    <a:p>
                      <a:pPr algn="ctr"/>
                      <a:endParaRPr lang="en-US" sz="400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/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502108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8D4022B-62D9-154E-990D-9924B1E87188}"/>
              </a:ext>
            </a:extLst>
          </p:cNvPr>
          <p:cNvSpPr txBox="1"/>
          <p:nvPr/>
        </p:nvSpPr>
        <p:spPr>
          <a:xfrm>
            <a:off x="7208084" y="29978614"/>
            <a:ext cx="6187653" cy="786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/>
              <a:t>Allergies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8E97071-57A6-214C-BC34-66A1EBCCC203}"/>
              </a:ext>
            </a:extLst>
          </p:cNvPr>
          <p:cNvSpPr txBox="1"/>
          <p:nvPr/>
        </p:nvSpPr>
        <p:spPr>
          <a:xfrm>
            <a:off x="616764" y="29867361"/>
            <a:ext cx="6187653" cy="16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93776" indent="-493776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/>
              <a:t>Concussion</a:t>
            </a:r>
          </a:p>
          <a:p>
            <a:pPr marL="493776" indent="-493776" defTabSz="2970237" eaLnBrk="1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/>
              <a:t>Migraines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531D9C-FD1A-BC52-E9FD-78F829AE8F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101772" y="2389670"/>
            <a:ext cx="5734945" cy="10323576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24A20C32-2059-334E-AD21-F55FF81C78C9}"/>
              </a:ext>
            </a:extLst>
          </p:cNvPr>
          <p:cNvSpPr/>
          <p:nvPr/>
        </p:nvSpPr>
        <p:spPr bwMode="auto">
          <a:xfrm rot="2403873">
            <a:off x="19087356" y="4440015"/>
            <a:ext cx="2657734" cy="4578096"/>
          </a:xfrm>
          <a:prstGeom prst="ellipse">
            <a:avLst/>
          </a:prstGeom>
          <a:noFill/>
          <a:ln w="793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808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A3A4E7-7F8E-9E44-65DD-C99F81C8B748}"/>
              </a:ext>
            </a:extLst>
          </p:cNvPr>
          <p:cNvSpPr txBox="1"/>
          <p:nvPr/>
        </p:nvSpPr>
        <p:spPr>
          <a:xfrm>
            <a:off x="17012975" y="4832353"/>
            <a:ext cx="1234440" cy="797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>
                    <a:lumMod val="85000"/>
                  </a:schemeClr>
                </a:solidFill>
              </a:rPr>
              <a:t>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F48A73-6BBE-2568-A173-2D009D161813}"/>
              </a:ext>
            </a:extLst>
          </p:cNvPr>
          <p:cNvSpPr txBox="1"/>
          <p:nvPr/>
        </p:nvSpPr>
        <p:spPr>
          <a:xfrm>
            <a:off x="24923202" y="4783979"/>
            <a:ext cx="1234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>
                    <a:lumMod val="85000"/>
                  </a:schemeClr>
                </a:solidFill>
              </a:rPr>
              <a:t>L</a:t>
            </a:r>
          </a:p>
        </p:txBody>
      </p:sp>
      <p:pic>
        <p:nvPicPr>
          <p:cNvPr id="20" name="Picture 19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90FCEF06-4641-30A7-0822-5E338F8EA1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134600" y="12152832"/>
            <a:ext cx="7896253" cy="10550542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B6B981A8-EF99-BEFB-7759-21B74E896515}"/>
              </a:ext>
            </a:extLst>
          </p:cNvPr>
          <p:cNvSpPr/>
          <p:nvPr/>
        </p:nvSpPr>
        <p:spPr bwMode="auto">
          <a:xfrm rot="2435712">
            <a:off x="19027853" y="13826617"/>
            <a:ext cx="1770147" cy="2912261"/>
          </a:xfrm>
          <a:prstGeom prst="ellipse">
            <a:avLst/>
          </a:prstGeom>
          <a:noFill/>
          <a:ln w="793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77E015-04CC-30F9-B50D-AE8FAD411E23}"/>
              </a:ext>
            </a:extLst>
          </p:cNvPr>
          <p:cNvSpPr txBox="1"/>
          <p:nvPr/>
        </p:nvSpPr>
        <p:spPr>
          <a:xfrm>
            <a:off x="24923059" y="13593821"/>
            <a:ext cx="1234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>
                    <a:lumMod val="85000"/>
                  </a:schemeClr>
                </a:solidFill>
              </a:rPr>
              <a:t>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05B2B6-7164-D5B2-D5B2-3920C55B89A5}"/>
              </a:ext>
            </a:extLst>
          </p:cNvPr>
          <p:cNvSpPr txBox="1"/>
          <p:nvPr/>
        </p:nvSpPr>
        <p:spPr>
          <a:xfrm>
            <a:off x="17106637" y="13563109"/>
            <a:ext cx="1234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>
                    <a:lumMod val="85000"/>
                  </a:schemeClr>
                </a:solidFill>
              </a:rPr>
              <a:t>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6566D7C-32A7-DB8F-6520-45D73FB18A14}"/>
              </a:ext>
            </a:extLst>
          </p:cNvPr>
          <p:cNvSpPr txBox="1"/>
          <p:nvPr/>
        </p:nvSpPr>
        <p:spPr>
          <a:xfrm>
            <a:off x="30098999" y="6125064"/>
            <a:ext cx="4531417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July 19</a:t>
            </a:r>
          </a:p>
          <a:p>
            <a:r>
              <a:rPr lang="en-US" sz="2800" dirty="0"/>
              <a:t>Mild headaches began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A923FE-923D-1377-B559-E2E3C0914A8F}"/>
              </a:ext>
            </a:extLst>
          </p:cNvPr>
          <p:cNvSpPr txBox="1"/>
          <p:nvPr/>
        </p:nvSpPr>
        <p:spPr>
          <a:xfrm>
            <a:off x="30139582" y="7547385"/>
            <a:ext cx="4531417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July 26</a:t>
            </a:r>
          </a:p>
          <a:p>
            <a:r>
              <a:rPr lang="en-US" sz="2800" dirty="0"/>
              <a:t>Diagnosed with concussion</a:t>
            </a:r>
          </a:p>
        </p:txBody>
      </p:sp>
      <p:sp>
        <p:nvSpPr>
          <p:cNvPr id="27" name="Down Arrow 26">
            <a:extLst>
              <a:ext uri="{FF2B5EF4-FFF2-40B4-BE49-F238E27FC236}">
                <a16:creationId xmlns:a16="http://schemas.microsoft.com/office/drawing/2014/main" id="{CEDD0FF1-9622-814C-E103-EF095DE027BC}"/>
              </a:ext>
            </a:extLst>
          </p:cNvPr>
          <p:cNvSpPr/>
          <p:nvPr/>
        </p:nvSpPr>
        <p:spPr bwMode="auto">
          <a:xfrm>
            <a:off x="31699113" y="7133952"/>
            <a:ext cx="455672" cy="420624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808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9E1862-384F-DE73-3046-B6C0BE539BB9}"/>
              </a:ext>
            </a:extLst>
          </p:cNvPr>
          <p:cNvSpPr txBox="1"/>
          <p:nvPr/>
        </p:nvSpPr>
        <p:spPr>
          <a:xfrm>
            <a:off x="30117512" y="9138278"/>
            <a:ext cx="4531417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Sept. 15</a:t>
            </a:r>
          </a:p>
          <a:p>
            <a:r>
              <a:rPr lang="en-US" sz="2800" dirty="0"/>
              <a:t>Severe headaches began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012897D-141E-CDB6-E55D-800961EF675D}"/>
              </a:ext>
            </a:extLst>
          </p:cNvPr>
          <p:cNvSpPr txBox="1"/>
          <p:nvPr/>
        </p:nvSpPr>
        <p:spPr>
          <a:xfrm>
            <a:off x="30117512" y="10618032"/>
            <a:ext cx="4531417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Sept 21</a:t>
            </a:r>
          </a:p>
          <a:p>
            <a:r>
              <a:rPr lang="en-US" sz="2800" dirty="0"/>
              <a:t>MRI- Diagnosed with SDH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F9FD2FF-FCFA-9D83-7CE7-EED2CCD6E2BC}"/>
              </a:ext>
            </a:extLst>
          </p:cNvPr>
          <p:cNvSpPr txBox="1"/>
          <p:nvPr/>
        </p:nvSpPr>
        <p:spPr>
          <a:xfrm>
            <a:off x="33634223" y="11914260"/>
            <a:ext cx="4531417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Sept. 26</a:t>
            </a:r>
          </a:p>
          <a:p>
            <a:r>
              <a:rPr lang="en-US" sz="2800" dirty="0"/>
              <a:t>MMA Embolization surgery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A3E300C-778D-2E60-FA84-1D4D86235046}"/>
              </a:ext>
            </a:extLst>
          </p:cNvPr>
          <p:cNvSpPr txBox="1"/>
          <p:nvPr/>
        </p:nvSpPr>
        <p:spPr>
          <a:xfrm>
            <a:off x="36479507" y="10529294"/>
            <a:ext cx="4531417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Oct. 10</a:t>
            </a:r>
          </a:p>
          <a:p>
            <a:r>
              <a:rPr lang="en-US" sz="2800" dirty="0"/>
              <a:t>Burr-Hole Craniotomy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7EC8549-83C5-840A-6288-AAF946E11FAC}"/>
              </a:ext>
            </a:extLst>
          </p:cNvPr>
          <p:cNvSpPr txBox="1"/>
          <p:nvPr/>
        </p:nvSpPr>
        <p:spPr>
          <a:xfrm>
            <a:off x="36520091" y="8305721"/>
            <a:ext cx="4531417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Nov. 28</a:t>
            </a:r>
          </a:p>
          <a:p>
            <a:r>
              <a:rPr lang="en-US" sz="2800" dirty="0"/>
              <a:t>Cleared for activity (no football)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F452537-315D-5B6B-EA31-2DB6A3BBD638}"/>
              </a:ext>
            </a:extLst>
          </p:cNvPr>
          <p:cNvSpPr txBox="1"/>
          <p:nvPr/>
        </p:nvSpPr>
        <p:spPr>
          <a:xfrm>
            <a:off x="36479508" y="6130578"/>
            <a:ext cx="4531417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Late Feb.</a:t>
            </a:r>
          </a:p>
          <a:p>
            <a:r>
              <a:rPr lang="en-US" sz="2800" dirty="0"/>
              <a:t>Mostly recovered, 95% facial function </a:t>
            </a:r>
          </a:p>
        </p:txBody>
      </p:sp>
      <p:sp>
        <p:nvSpPr>
          <p:cNvPr id="37" name="Down Arrow 36">
            <a:extLst>
              <a:ext uri="{FF2B5EF4-FFF2-40B4-BE49-F238E27FC236}">
                <a16:creationId xmlns:a16="http://schemas.microsoft.com/office/drawing/2014/main" id="{E4E6833B-C26A-46A4-ADCA-D2B9288FDC9F}"/>
              </a:ext>
            </a:extLst>
          </p:cNvPr>
          <p:cNvSpPr/>
          <p:nvPr/>
        </p:nvSpPr>
        <p:spPr bwMode="auto">
          <a:xfrm>
            <a:off x="31699113" y="8461531"/>
            <a:ext cx="455672" cy="420624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808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Down Arrow 40">
            <a:extLst>
              <a:ext uri="{FF2B5EF4-FFF2-40B4-BE49-F238E27FC236}">
                <a16:creationId xmlns:a16="http://schemas.microsoft.com/office/drawing/2014/main" id="{BCEFFC0E-ABD6-103F-128B-2F7F2D5E3A05}"/>
              </a:ext>
            </a:extLst>
          </p:cNvPr>
          <p:cNvSpPr/>
          <p:nvPr/>
        </p:nvSpPr>
        <p:spPr bwMode="auto">
          <a:xfrm>
            <a:off x="31739184" y="10036276"/>
            <a:ext cx="455672" cy="420624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808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Down Arrow 56">
            <a:extLst>
              <a:ext uri="{FF2B5EF4-FFF2-40B4-BE49-F238E27FC236}">
                <a16:creationId xmlns:a16="http://schemas.microsoft.com/office/drawing/2014/main" id="{4E87142F-741A-2849-9377-C7811E153213}"/>
              </a:ext>
            </a:extLst>
          </p:cNvPr>
          <p:cNvSpPr/>
          <p:nvPr/>
        </p:nvSpPr>
        <p:spPr bwMode="auto">
          <a:xfrm rot="10800000">
            <a:off x="38573073" y="9770662"/>
            <a:ext cx="455672" cy="420624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808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Down Arrow 57">
            <a:extLst>
              <a:ext uri="{FF2B5EF4-FFF2-40B4-BE49-F238E27FC236}">
                <a16:creationId xmlns:a16="http://schemas.microsoft.com/office/drawing/2014/main" id="{AFEBA3CB-994A-FA7B-EA34-2838E9DE2521}"/>
              </a:ext>
            </a:extLst>
          </p:cNvPr>
          <p:cNvSpPr/>
          <p:nvPr/>
        </p:nvSpPr>
        <p:spPr bwMode="auto">
          <a:xfrm rot="10800000">
            <a:off x="38517380" y="7635521"/>
            <a:ext cx="455672" cy="420624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808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Bent-Up Arrow 59">
            <a:extLst>
              <a:ext uri="{FF2B5EF4-FFF2-40B4-BE49-F238E27FC236}">
                <a16:creationId xmlns:a16="http://schemas.microsoft.com/office/drawing/2014/main" id="{DF1B95EE-53C6-FF5E-04CF-8CEE9E105659}"/>
              </a:ext>
            </a:extLst>
          </p:cNvPr>
          <p:cNvSpPr/>
          <p:nvPr/>
        </p:nvSpPr>
        <p:spPr bwMode="auto">
          <a:xfrm rot="5400000">
            <a:off x="32405675" y="11932624"/>
            <a:ext cx="748395" cy="654050"/>
          </a:xfrm>
          <a:prstGeom prst="bent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808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48" name="Bent-Up Arrow 2047">
            <a:extLst>
              <a:ext uri="{FF2B5EF4-FFF2-40B4-BE49-F238E27FC236}">
                <a16:creationId xmlns:a16="http://schemas.microsoft.com/office/drawing/2014/main" id="{2766C46C-F0C3-CC2C-7E97-3F73E23EAB4A}"/>
              </a:ext>
            </a:extLst>
          </p:cNvPr>
          <p:cNvSpPr/>
          <p:nvPr/>
        </p:nvSpPr>
        <p:spPr bwMode="auto">
          <a:xfrm>
            <a:off x="38331548" y="11914260"/>
            <a:ext cx="748395" cy="654050"/>
          </a:xfrm>
          <a:prstGeom prst="bent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808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8081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8081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16034</TotalTime>
  <Words>737</Words>
  <Application>Microsoft Macintosh PowerPoint</Application>
  <PresentationFormat>Custom</PresentationFormat>
  <Paragraphs>112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(Headings)</vt:lpstr>
      <vt:lpstr>Calibri</vt:lpstr>
      <vt:lpstr>Times New Roman</vt:lpstr>
      <vt:lpstr>Default Design</vt:lpstr>
      <vt:lpstr>   Subacute to Chronic Subdural Hematoma in an  18-Year-Old Male Football Player     Peyton Bodemann, University of Nebraska at Omaha</vt:lpstr>
    </vt:vector>
  </TitlesOfParts>
  <Company>University of Georgia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CONCUSSION HISTORY IS NOT A PREDICTOR OF  BASELINE CRI OUTCOME Broglio SP, Ferrara MS, Piland SG, Anderson B University of Georgia: NovaCare Athletic Training Laboratory</dc:title>
  <dc:creator>Steven P Broglio</dc:creator>
  <cp:lastModifiedBy>Bodemann, PeytonK</cp:lastModifiedBy>
  <cp:revision>528</cp:revision>
  <cp:lastPrinted>2014-04-15T16:45:30Z</cp:lastPrinted>
  <dcterms:created xsi:type="dcterms:W3CDTF">2003-02-28T19:22:18Z</dcterms:created>
  <dcterms:modified xsi:type="dcterms:W3CDTF">2023-04-23T16:21:25Z</dcterms:modified>
</cp:coreProperties>
</file>