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14722475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74713" indent="-4175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751013" indent="-8366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627313" indent="-12557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503613" indent="-16748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Rosen" initials="AR" lastIdx="4" clrIdx="0"/>
  <p:cmAuthor id="2" name="Adam" initials="A" lastIdx="1" clrIdx="1"/>
  <p:cmAuthor id="3" name="COE" initials="C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7192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FEC7B-CDC5-4E77-9241-2A585560E01B}" v="136" dt="2023-05-01T20:00:0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206" autoAdjust="0"/>
  </p:normalViewPr>
  <p:slideViewPr>
    <p:cSldViewPr>
      <p:cViewPr varScale="1">
        <p:scale>
          <a:sx n="18" d="100"/>
          <a:sy n="18" d="100"/>
        </p:scale>
        <p:origin x="1254" y="123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78575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39138" y="0"/>
            <a:ext cx="6380162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r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413AA-8264-446A-B33E-79C55D26D7AC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6378575" cy="465138"/>
          </a:xfrm>
          <a:prstGeom prst="rect">
            <a:avLst/>
          </a:prstGeom>
        </p:spPr>
        <p:txBody>
          <a:bodyPr vert="horz" lIns="136050" tIns="68026" rIns="136050" bIns="68026" rtlCol="0" anchor="b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39138" y="8829675"/>
            <a:ext cx="6380162" cy="465138"/>
          </a:xfrm>
          <a:prstGeom prst="rect">
            <a:avLst/>
          </a:prstGeom>
        </p:spPr>
        <p:txBody>
          <a:bodyPr vert="horz" wrap="square" lIns="136050" tIns="68026" rIns="136050" bIns="68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/>
            </a:lvl1pPr>
          </a:lstStyle>
          <a:p>
            <a:pPr>
              <a:defRPr/>
            </a:pPr>
            <a:fld id="{2D42E5AA-A4F5-4DFB-8EE0-42725E3760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1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39138" y="0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4A08-E6C3-486C-A00D-E490FCD452A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0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1613" y="4473575"/>
            <a:ext cx="117792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39138" y="8829675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1894-E7B0-48C2-A3F7-28D8409B6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0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1894-E7B0-48C2-A3F7-28D8409B6C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677"/>
            <a:ext cx="3730752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127"/>
            <a:ext cx="3072384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751035" indent="0" algn="ctr">
              <a:buNone/>
              <a:defRPr/>
            </a:lvl2pPr>
            <a:lvl3pPr marL="1502069" indent="0" algn="ctr">
              <a:buNone/>
              <a:defRPr/>
            </a:lvl3pPr>
            <a:lvl4pPr marL="2253103" indent="0" algn="ctr">
              <a:buNone/>
              <a:defRPr/>
            </a:lvl4pPr>
            <a:lvl5pPr marL="3004137" indent="0" algn="ctr">
              <a:buNone/>
              <a:defRPr/>
            </a:lvl5pPr>
            <a:lvl6pPr marL="3755173" indent="0" algn="ctr">
              <a:buNone/>
              <a:defRPr/>
            </a:lvl6pPr>
            <a:lvl7pPr marL="4506208" indent="0" algn="ctr">
              <a:buNone/>
              <a:defRPr/>
            </a:lvl7pPr>
            <a:lvl8pPr marL="5257242" indent="0" algn="ctr">
              <a:buNone/>
              <a:defRPr/>
            </a:lvl8pPr>
            <a:lvl9pPr marL="60082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AAD7-29D4-4780-BEE4-01E885E0C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0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741D-AE33-46FA-8248-1CA493352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5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20800"/>
            <a:ext cx="9875520" cy="28082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20800"/>
            <a:ext cx="29382720" cy="28082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0BC5-5B72-4136-93D9-8913810E0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919A-A911-4AC1-803C-887B18A36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1850"/>
            <a:ext cx="37307520" cy="65405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0950"/>
            <a:ext cx="37307520" cy="7200900"/>
          </a:xfrm>
        </p:spPr>
        <p:txBody>
          <a:bodyPr anchor="b"/>
          <a:lstStyle>
            <a:lvl1pPr marL="0" indent="0">
              <a:buNone/>
              <a:defRPr sz="3257"/>
            </a:lvl1pPr>
            <a:lvl2pPr marL="751035" indent="0">
              <a:buNone/>
              <a:defRPr sz="2914"/>
            </a:lvl2pPr>
            <a:lvl3pPr marL="1502069" indent="0">
              <a:buNone/>
              <a:defRPr sz="2657"/>
            </a:lvl3pPr>
            <a:lvl4pPr marL="2253103" indent="0">
              <a:buNone/>
              <a:defRPr sz="2314"/>
            </a:lvl4pPr>
            <a:lvl5pPr marL="3004137" indent="0">
              <a:buNone/>
              <a:defRPr sz="2314"/>
            </a:lvl5pPr>
            <a:lvl6pPr marL="3755173" indent="0">
              <a:buNone/>
              <a:defRPr sz="2314"/>
            </a:lvl6pPr>
            <a:lvl7pPr marL="4506208" indent="0">
              <a:buNone/>
              <a:defRPr sz="2314"/>
            </a:lvl7pPr>
            <a:lvl8pPr marL="5257242" indent="0">
              <a:buNone/>
              <a:defRPr sz="2314"/>
            </a:lvl8pPr>
            <a:lvl9pPr marL="6008276" indent="0">
              <a:buNone/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B77E-EF44-4B6C-9D12-C521047FDF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5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752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9AB5-C53C-4E6A-AF6D-A60418FB2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3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626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9176"/>
            <a:ext cx="19392901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1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9176"/>
            <a:ext cx="19400520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34B7-99FB-4F91-A495-75486DD704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7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F78C-F702-475C-9EFB-9AF4A2AD2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6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1DC4-92C5-4BBE-BC71-6676491C57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1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1277"/>
            <a:ext cx="14439901" cy="5578474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277"/>
            <a:ext cx="24536400" cy="28095574"/>
          </a:xfrm>
        </p:spPr>
        <p:txBody>
          <a:bodyPr/>
          <a:lstStyle>
            <a:lvl1pPr>
              <a:defRPr sz="5228"/>
            </a:lvl1pPr>
            <a:lvl2pPr>
              <a:defRPr sz="4627"/>
            </a:lvl2pPr>
            <a:lvl3pPr>
              <a:defRPr sz="3943"/>
            </a:lvl3pPr>
            <a:lvl4pPr>
              <a:defRPr sz="3257"/>
            </a:lvl4pPr>
            <a:lvl5pPr>
              <a:defRPr sz="3257"/>
            </a:lvl5pPr>
            <a:lvl6pPr>
              <a:defRPr sz="3257"/>
            </a:lvl6pPr>
            <a:lvl7pPr>
              <a:defRPr sz="3257"/>
            </a:lvl7pPr>
            <a:lvl8pPr>
              <a:defRPr sz="3257"/>
            </a:lvl8pPr>
            <a:lvl9pPr>
              <a:defRPr sz="32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9750"/>
            <a:ext cx="14439901" cy="22517100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B11-0F76-43B4-804E-02619D62A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8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4150"/>
            <a:ext cx="26334720" cy="2717800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0050"/>
            <a:ext cx="26334720" cy="19751676"/>
          </a:xfrm>
        </p:spPr>
        <p:txBody>
          <a:bodyPr/>
          <a:lstStyle>
            <a:lvl1pPr marL="0" indent="0">
              <a:buNone/>
              <a:defRPr sz="5228"/>
            </a:lvl1pPr>
            <a:lvl2pPr marL="751035" indent="0">
              <a:buNone/>
              <a:defRPr sz="4627"/>
            </a:lvl2pPr>
            <a:lvl3pPr marL="1502069" indent="0">
              <a:buNone/>
              <a:defRPr sz="3943"/>
            </a:lvl3pPr>
            <a:lvl4pPr marL="2253103" indent="0">
              <a:buNone/>
              <a:defRPr sz="3257"/>
            </a:lvl4pPr>
            <a:lvl5pPr marL="3004137" indent="0">
              <a:buNone/>
              <a:defRPr sz="3257"/>
            </a:lvl5pPr>
            <a:lvl6pPr marL="3755173" indent="0">
              <a:buNone/>
              <a:defRPr sz="3257"/>
            </a:lvl6pPr>
            <a:lvl7pPr marL="4506208" indent="0">
              <a:buNone/>
              <a:defRPr sz="3257"/>
            </a:lvl7pPr>
            <a:lvl8pPr marL="5257242" indent="0">
              <a:buNone/>
              <a:defRPr sz="3257"/>
            </a:lvl8pPr>
            <a:lvl9pPr marL="6008276" indent="0">
              <a:buNone/>
              <a:defRPr sz="325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1950"/>
            <a:ext cx="26334720" cy="3863976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015B-9DFA-43F1-A354-A064AEA4E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4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835" y="1320800"/>
            <a:ext cx="395015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835" y="7680325"/>
            <a:ext cx="39501536" cy="2172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8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5" y="29975175"/>
            <a:ext cx="138983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ctr"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r" defTabSz="2970228" eaLnBrk="1" hangingPunct="1">
              <a:defRPr sz="4457" smtClean="0"/>
            </a:lvl1pPr>
          </a:lstStyle>
          <a:p>
            <a:pPr>
              <a:defRPr/>
            </a:pPr>
            <a:fld id="{F148F8D9-2716-432A-BDF7-E246A93194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+mj-lt"/>
          <a:ea typeface="+mj-ea"/>
          <a:cs typeface="+mj-cs"/>
        </a:defRPr>
      </a:lvl1pPr>
      <a:lvl2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2pPr>
      <a:lvl3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3pPr>
      <a:lvl4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4pPr>
      <a:lvl5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5pPr>
      <a:lvl6pPr marL="751035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6pPr>
      <a:lvl7pPr marL="1502069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7pPr>
      <a:lvl8pPr marL="2253103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8pPr>
      <a:lvl9pPr marL="3004137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9pPr>
    </p:titleStyle>
    <p:bodyStyle>
      <a:lvl1pPr marL="1112985" indent="-1112985" algn="l" defTabSz="2970228" rtl="0" eaLnBrk="0" fontAlgn="base" hangingPunct="0">
        <a:spcBef>
          <a:spcPct val="20000"/>
        </a:spcBef>
        <a:spcAft>
          <a:spcPct val="0"/>
        </a:spcAft>
        <a:buChar char="•"/>
        <a:defRPr sz="10371">
          <a:solidFill>
            <a:schemeClr val="tx1"/>
          </a:solidFill>
          <a:latin typeface="+mn-lt"/>
          <a:ea typeface="+mn-ea"/>
          <a:cs typeface="+mn-cs"/>
        </a:defRPr>
      </a:lvl1pPr>
      <a:lvl2pPr marL="2411014" indent="-927941" algn="l" defTabSz="2970228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713124" indent="-742897" algn="l" defTabSz="2970228" rtl="0" eaLnBrk="0" fontAlgn="base" hangingPunct="0">
        <a:spcBef>
          <a:spcPct val="20000"/>
        </a:spcBef>
        <a:spcAft>
          <a:spcPct val="0"/>
        </a:spcAft>
        <a:buChar char="•"/>
        <a:defRPr sz="7714">
          <a:solidFill>
            <a:schemeClr val="tx1"/>
          </a:solidFill>
          <a:latin typeface="+mn-lt"/>
        </a:defRPr>
      </a:lvl3pPr>
      <a:lvl4pPr marL="5196197" indent="-742897" algn="l" defTabSz="2970228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4pPr>
      <a:lvl5pPr marL="6680630" indent="-740176" algn="l" defTabSz="2970228" rtl="0" eaLnBrk="0" fontAlgn="base" hangingPunct="0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5pPr>
      <a:lvl6pPr marL="7432113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6pPr>
      <a:lvl7pPr marL="8183148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7pPr>
      <a:lvl8pPr marL="8934182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8pPr>
      <a:lvl9pPr marL="9685216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1pPr>
      <a:lvl2pPr marL="751035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2pPr>
      <a:lvl3pPr marL="1502069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3pPr>
      <a:lvl4pPr marL="225310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4pPr>
      <a:lvl5pPr marL="3004137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5pPr>
      <a:lvl6pPr marL="375517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6pPr>
      <a:lvl7pPr marL="4506208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7pPr>
      <a:lvl8pPr marL="5257242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8pPr>
      <a:lvl9pPr marL="6008276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5202" y="5493961"/>
            <a:ext cx="14269998" cy="26129039"/>
          </a:xfrm>
        </p:spPr>
        <p:txBody>
          <a:bodyPr/>
          <a:lstStyle/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In ice hockey, foot &amp; ankle injuries are commonly sustained during the season.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Ice hockey forwards sustain the highest frequency of foot &amp; ankle injuries.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Ankle impingement is a very rare occurrence in ice hockey players.</a:t>
            </a: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A cortisone injection is a common treatment for impingement</a:t>
            </a: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No published guidelines for RTP for posterior ankle impingement.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500" dirty="0">
              <a:latin typeface="Arial (Headings)"/>
              <a:cs typeface="Times New Roman" pitchFamily="18" charset="0"/>
            </a:endParaRP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en-US" sz="4000" dirty="0">
                <a:latin typeface="Arial (Headings)"/>
                <a:cs typeface="Times New Roman" pitchFamily="18" charset="0"/>
              </a:rPr>
            </a:br>
            <a:endParaRPr lang="en-US" sz="4000" dirty="0">
              <a:latin typeface="Arial (Headings)"/>
              <a:cs typeface="Times New Roman" pitchFamily="18" charset="0"/>
            </a:endParaRP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Patient reported feeling a cracking and grinding in their ankle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No visible mild edema or ecchymosis. 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Functional movements that caused pain were jumping, squatting, and going up &amp; down stairs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Limited ROM with DF, and pain with loaded DF &amp; passive inversion ligament stability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ea typeface="Calibri" panose="020F0502020204030204" pitchFamily="34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dirty="0"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14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5011400" y="22250400"/>
            <a:ext cx="13981215" cy="943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003" tIns="148503" rIns="297003" bIns="148503" numCol="1" anchor="t" anchorCtr="0" compatLnSpc="1">
            <a:prstTxWarp prst="textNoShape">
              <a:avLst/>
            </a:prstTxWarp>
          </a:bodyPr>
          <a:lstStyle>
            <a:lvl1pPr marL="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627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500">
                <a:solidFill>
                  <a:schemeClr val="tx1"/>
                </a:solidFill>
                <a:latin typeface="+mn-lt"/>
              </a:defRPr>
            </a:lvl2pPr>
            <a:lvl3pPr marL="175253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3pPr>
            <a:lvl4pPr marL="262880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4pPr>
            <a:lvl5pPr marL="3505078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5pPr>
            <a:lvl6pPr marL="4381348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6pPr>
            <a:lvl7pPr marL="525761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7pPr>
            <a:lvl8pPr marL="613388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8pPr>
            <a:lvl9pPr marL="7010156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Worked with a PT twice a week whilst continuing participation in hockey practice as skating did not elicit pain.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Insoles to increase dorsiflexion were used to improve ankle positioning.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Patient was withdrawn from any power band jumps due to severity of symptoms.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PT used dry needling on the peroneals, lateral gastrocnemius, and medial malleolus.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Patient received a cortisone injection following official diagnosis by team physician.</a:t>
            </a: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428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938" y="572604"/>
            <a:ext cx="43159262" cy="384450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7714" b="1" dirty="0">
                <a:solidFill>
                  <a:schemeClr val="tx1"/>
                </a:solidFill>
              </a:rPr>
              <a:t>   </a:t>
            </a:r>
            <a:r>
              <a:rPr lang="en-US" sz="6000" b="1" dirty="0">
                <a:solidFill>
                  <a:schemeClr val="tx1"/>
                </a:solidFill>
              </a:rPr>
              <a:t>Posteriormedial Ankle Impingement in a Male Division I Ice Hockey Player: A Case Report</a:t>
            </a:r>
            <a:br>
              <a:rPr lang="en-US" sz="7714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    </a:t>
            </a:r>
            <a:r>
              <a:rPr lang="en-US" sz="4800" b="1" dirty="0">
                <a:solidFill>
                  <a:schemeClr val="tx1"/>
                </a:solidFill>
              </a:rPr>
              <a:t>Bethany Thompson, </a:t>
            </a:r>
            <a:r>
              <a:rPr lang="en-US" sz="4627" dirty="0">
                <a:solidFill>
                  <a:schemeClr val="tx1"/>
                </a:solidFill>
                <a:ea typeface="Calibri" panose="020F0502020204030204" pitchFamily="34" charset="0"/>
              </a:rPr>
              <a:t>University of Nebraska at Omaha</a:t>
            </a:r>
            <a:endParaRPr lang="en-US" altLang="en-US" sz="4114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4730" y="4417113"/>
            <a:ext cx="4380964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114081" y="15912196"/>
            <a:ext cx="148955" cy="7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5" tIns="36863" rIns="73725" bIns="36863">
            <a:spAutoFit/>
          </a:bodyPr>
          <a:lstStyle/>
          <a:p>
            <a:pPr defTabSz="2970237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8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5579993" y="7133954"/>
            <a:ext cx="14891657" cy="235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5" tIns="36863" rIns="73725" bIns="36863"/>
          <a:lstStyle/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defTabSz="2970237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+mn-cs"/>
            </a:endParaRPr>
          </a:p>
        </p:txBody>
      </p:sp>
      <p:sp>
        <p:nvSpPr>
          <p:cNvPr id="3109" name="Rectangle 23"/>
          <p:cNvSpPr>
            <a:spLocks noChangeArrowheads="1"/>
          </p:cNvSpPr>
          <p:nvPr/>
        </p:nvSpPr>
        <p:spPr bwMode="auto">
          <a:xfrm>
            <a:off x="0" y="0"/>
            <a:ext cx="457200" cy="3291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3112" name="Rectangle 23"/>
          <p:cNvSpPr>
            <a:spLocks noChangeArrowheads="1"/>
          </p:cNvSpPr>
          <p:nvPr/>
        </p:nvSpPr>
        <p:spPr bwMode="auto">
          <a:xfrm>
            <a:off x="43481289" y="1"/>
            <a:ext cx="457200" cy="3291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" name="TextBox 3"/>
          <p:cNvSpPr txBox="1"/>
          <p:nvPr/>
        </p:nvSpPr>
        <p:spPr>
          <a:xfrm>
            <a:off x="29562714" y="24629308"/>
            <a:ext cx="13716000" cy="908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571" dirty="0"/>
          </a:p>
          <a:p>
            <a:pPr lvl="0"/>
            <a:r>
              <a:rPr lang="en-US" sz="2600" b="1" dirty="0">
                <a:latin typeface="Arial (Headings)"/>
                <a:cs typeface="Times New Roman" pitchFamily="18" charset="0"/>
              </a:rPr>
              <a:t>References</a:t>
            </a:r>
            <a:endParaRPr lang="en-US" sz="2600" dirty="0">
              <a:latin typeface="Arial (Headings)"/>
            </a:endParaRP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Crowley SG, Trofa DP, Vosseller JT, et al. Epidemiology of foot and ankle Injuries in national collegiate athletic association men's and women's ice hockey. </a:t>
            </a:r>
            <a:r>
              <a:rPr lang="en-US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Orthop J Sports Med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2019;7(8):2325967119865908. Published 2019 Aug 28. doi:10.1177/2325967119865908</a:t>
            </a: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Hayashi D, Roemer FW, D'Hooghe P, Guermazi A. Posterior ankle impingement in athletes: Pathogenesis, imaging features and differential diagnoses.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 J Radiol</a:t>
            </a: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2015;84(11):2231-2241. doi:10.1016/j.ejrad.2015.07.017</a:t>
            </a:r>
            <a:endParaRPr lang="en-US" sz="2400" dirty="0">
              <a:latin typeface="+mj-lt"/>
            </a:endParaRP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Senécal I, Richer N. Conservative management of posterior ankle impingement: a case report.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 Can Chiropr Assoc</a:t>
            </a: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2016;60(2):164-174</a:t>
            </a:r>
            <a:endParaRPr lang="en-US" sz="2400" dirty="0">
              <a:latin typeface="+mj-lt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Baillie P, Cook J, Ferrar K, Smith P, Lam J, Mayes S. Magnetic resonance imaging findings associated with posterior ankle impingement syndrome are prevalent in elite ballet dancers and athletes.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Skeletal Radiol</a:t>
            </a: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2021;50(12):2423-2431. doi:10.1007/s00256-021-03811-x (11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Clanton TO, Matheny LM, Jarvis HC, Jeronimus AB. Return to play in athletes following ankle injuries.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Sports Health</a:t>
            </a:r>
            <a:r>
              <a:rPr lang="en-US" sz="24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2012;4(6):471-474. doi:10.1177/1941738112463347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400" dirty="0"/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400" dirty="0"/>
          </a:p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314" dirty="0">
              <a:cs typeface="Times New Roman" pitchFamily="18" charset="0"/>
            </a:endParaRPr>
          </a:p>
        </p:txBody>
      </p:sp>
      <p:sp>
        <p:nvSpPr>
          <p:cNvPr id="3105" name="Line 6"/>
          <p:cNvSpPr>
            <a:spLocks noChangeShapeType="1"/>
          </p:cNvSpPr>
          <p:nvPr/>
        </p:nvSpPr>
        <p:spPr bwMode="auto">
          <a:xfrm>
            <a:off x="29500073" y="24888932"/>
            <a:ext cx="13981216" cy="51490"/>
          </a:xfrm>
          <a:prstGeom prst="line">
            <a:avLst/>
          </a:prstGeom>
          <a:noFill/>
          <a:ln w="76200">
            <a:solidFill>
              <a:srgbClr val="D719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 flipH="1">
            <a:off x="14730" y="-18375"/>
            <a:ext cx="4387647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1135206" y="45720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6" y="1257537"/>
            <a:ext cx="5588623" cy="2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26" y="619164"/>
            <a:ext cx="3800330" cy="35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9873711" y="31729680"/>
            <a:ext cx="13905431" cy="1143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782" y="31729680"/>
            <a:ext cx="15007786" cy="1143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15392400" y="185166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 </a:t>
            </a: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1054609" y="137922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955433" y="244602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</a:t>
            </a: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30019914" y="184404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8" name="TextBox 42"/>
          <p:cNvSpPr txBox="1">
            <a:spLocks noChangeArrowheads="1"/>
          </p:cNvSpPr>
          <p:nvPr/>
        </p:nvSpPr>
        <p:spPr bwMode="auto">
          <a:xfrm>
            <a:off x="30171850" y="128778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29516712" y="12725400"/>
            <a:ext cx="14444494" cy="62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003" tIns="148503" rIns="297003" bIns="148503" numCol="1" anchor="t" anchorCtr="0" compatLnSpc="1">
            <a:prstTxWarp prst="textNoShape">
              <a:avLst/>
            </a:prstTxWarp>
          </a:bodyPr>
          <a:lstStyle>
            <a:lvl1pPr marL="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627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500">
                <a:solidFill>
                  <a:schemeClr val="tx1"/>
                </a:solidFill>
                <a:latin typeface="+mn-lt"/>
              </a:defRPr>
            </a:lvl2pPr>
            <a:lvl3pPr marL="175253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3pPr>
            <a:lvl4pPr marL="262880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4pPr>
            <a:lvl5pPr marL="3505078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5pPr>
            <a:lvl6pPr marL="4381348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6pPr>
            <a:lvl7pPr marL="525761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7pPr>
            <a:lvl8pPr marL="613388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8pPr>
            <a:lvl9pPr marL="7010156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Ankle impingement in ice hockey is very uncommon, with only 1 case out of 413 ankle &amp; foot injuries during 2004-2014 men’s collegiate seasons.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cortisone injection did alleviate the patient’s symptoms. However, their impingement symptoms did return 2 months post-injection.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44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15392400" y="217932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41800" y="18592800"/>
            <a:ext cx="13905431" cy="657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514"/>
              </a:spcAft>
            </a:pPr>
            <a:endParaRPr lang="en-US" sz="3800" dirty="0">
              <a:latin typeface="+mj-lt"/>
            </a:endParaRPr>
          </a:p>
          <a:p>
            <a:pPr marL="489822" indent="-489822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Non-operative treatments such as rehabilitation plans, can provide relief to the patient. </a:t>
            </a:r>
            <a:r>
              <a:rPr lang="en-US" sz="3800" dirty="0">
                <a:latin typeface="+mj-lt"/>
                <a:ea typeface="Calibri" panose="020F0502020204030204" pitchFamily="34" charset="0"/>
              </a:rPr>
              <a:t>Addition of cortisone injection can alleviate symptoms; help gain back ROM &amp; restore strength in involved foot.</a:t>
            </a:r>
            <a:r>
              <a:rPr lang="en-US" sz="3800" baseline="30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800" baseline="30000" dirty="0">
                <a:latin typeface="+mj-lt"/>
                <a:ea typeface="Calibri" panose="020F0502020204030204" pitchFamily="34" charset="0"/>
              </a:rPr>
              <a:t>4</a:t>
            </a:r>
          </a:p>
          <a:p>
            <a:pPr marL="489822" indent="-489822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effectLst/>
                <a:latin typeface="+mj-lt"/>
                <a:ea typeface="Calibri" panose="020F0502020204030204" pitchFamily="34" charset="0"/>
              </a:rPr>
              <a:t>There are no specific criteria point at which RTP is acceptable for ankle </a:t>
            </a:r>
            <a:r>
              <a:rPr lang="en-US" sz="3800">
                <a:effectLst/>
                <a:latin typeface="+mj-lt"/>
                <a:ea typeface="Calibri" panose="020F0502020204030204" pitchFamily="34" charset="0"/>
              </a:rPr>
              <a:t>injuries.</a:t>
            </a:r>
            <a:r>
              <a:rPr lang="en-US" sz="3800" baseline="30000" dirty="0">
                <a:latin typeface="+mj-lt"/>
                <a:ea typeface="Calibri" panose="020F0502020204030204" pitchFamily="34" charset="0"/>
              </a:rPr>
              <a:t>5</a:t>
            </a:r>
            <a:r>
              <a:rPr lang="en-US" sz="380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800" dirty="0">
                <a:effectLst/>
                <a:latin typeface="+mj-lt"/>
                <a:ea typeface="Calibri" panose="020F0502020204030204" pitchFamily="34" charset="0"/>
              </a:rPr>
              <a:t>Testing should be done for range of motion, balance and proprioception, agility, &amp; strength</a:t>
            </a:r>
            <a:r>
              <a:rPr lang="en-US" sz="3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3800" baseline="300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t="7473" b="9279"/>
          <a:stretch/>
        </p:blipFill>
        <p:spPr>
          <a:xfrm>
            <a:off x="14453619" y="31729680"/>
            <a:ext cx="15800842" cy="1188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4022B-62D9-154E-990D-9924B1E87188}"/>
              </a:ext>
            </a:extLst>
          </p:cNvPr>
          <p:cNvSpPr txBox="1"/>
          <p:nvPr/>
        </p:nvSpPr>
        <p:spPr>
          <a:xfrm>
            <a:off x="22084883" y="19735800"/>
            <a:ext cx="6187653" cy="15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Mechanical Instability</a:t>
            </a:r>
          </a:p>
          <a:p>
            <a:pPr marL="571500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Osteochondral Injury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9D6A4A9B-499D-AF48-86B8-5B695E0F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5" y="13982641"/>
            <a:ext cx="13013830" cy="94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marL="0" indent="0" algn="ctr" defTabSz="297022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37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1035" indent="0" algn="ctr" defTabSz="297022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2pPr>
            <a:lvl3pPr marL="1502069" indent="0" algn="ctr" defTabSz="297022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14">
                <a:solidFill>
                  <a:schemeClr val="tx1"/>
                </a:solidFill>
                <a:latin typeface="+mn-lt"/>
              </a:defRPr>
            </a:lvl3pPr>
            <a:lvl4pPr marL="2253103" indent="0" algn="ctr" defTabSz="297022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4pPr>
            <a:lvl5pPr marL="3004137" indent="0" algn="ctr" defTabSz="297022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5pPr>
            <a:lvl6pPr marL="3755173" indent="0" algn="ctr" defTabSz="2970237" rtl="0" fontAlgn="base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6pPr>
            <a:lvl7pPr marL="4506208" indent="0" algn="ctr" defTabSz="2970237" rtl="0" fontAlgn="base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7pPr>
            <a:lvl8pPr marL="5257242" indent="0" algn="ctr" defTabSz="2970237" rtl="0" fontAlgn="base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8pPr>
            <a:lvl9pPr marL="6008276" indent="0" algn="ctr" defTabSz="2970237" rtl="0" fontAlgn="base">
              <a:spcBef>
                <a:spcPct val="20000"/>
              </a:spcBef>
              <a:spcAft>
                <a:spcPct val="0"/>
              </a:spcAft>
              <a:buNone/>
              <a:defRPr sz="66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900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cs typeface="Times New Roman" pitchFamily="18" charset="0"/>
              </a:rPr>
              <a:t>Freshman Division I Male Ice Hockey player  (21 years old, height = 1.75m, weight = 77.3kg).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cs typeface="Times New Roman" pitchFamily="18" charset="0"/>
              </a:rPr>
              <a:t>The player did not have a specific mechanism of injury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cs typeface="Times New Roman" pitchFamily="18" charset="0"/>
              </a:rPr>
              <a:t>Player came into Athletic Training room after practice complaining of pain.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cs typeface="Times New Roman" pitchFamily="18" charset="0"/>
              </a:rPr>
              <a:t>Player has no previous history of ankle sprains on the involved side.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cs typeface="Times New Roman" pitchFamily="18" charset="0"/>
              </a:rPr>
              <a:t>Referred to the Physical Therapist for further evaluation.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900" kern="0" dirty="0">
                <a:latin typeface="Arial (Headings)"/>
                <a:ea typeface="Calibri" panose="020F0502020204030204" pitchFamily="34" charset="0"/>
                <a:cs typeface="Times New Roman" pitchFamily="18" charset="0"/>
              </a:rPr>
              <a:t>After 2 months of rehabilitation, the player was sent for an MRI</a:t>
            </a:r>
            <a:endParaRPr lang="en-US" sz="3900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E97071-57A6-214C-BC34-66A1EBCCC203}"/>
              </a:ext>
            </a:extLst>
          </p:cNvPr>
          <p:cNvSpPr txBox="1"/>
          <p:nvPr/>
        </p:nvSpPr>
        <p:spPr>
          <a:xfrm>
            <a:off x="15796532" y="19659600"/>
            <a:ext cx="6446519" cy="16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93776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Shepherd Fracture</a:t>
            </a:r>
          </a:p>
          <a:p>
            <a:pPr marL="493776" indent="-493776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Posterior capsulitis</a:t>
            </a:r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23C3098C-E187-2918-D72B-2070E2C0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914" y="4715933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65BA7-5F09-A1A1-80A7-2A06E01818D5}"/>
              </a:ext>
            </a:extLst>
          </p:cNvPr>
          <p:cNvSpPr txBox="1"/>
          <p:nvPr/>
        </p:nvSpPr>
        <p:spPr>
          <a:xfrm>
            <a:off x="29718000" y="5486400"/>
            <a:ext cx="13716000" cy="748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The patient completed 2 months of rehab: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Short arch &amp; short arch balance </a:t>
            </a:r>
            <a:br>
              <a:rPr lang="en-US" sz="3600" dirty="0">
                <a:latin typeface="Arial (Headings)"/>
                <a:cs typeface="Times New Roman" pitchFamily="18" charset="0"/>
              </a:rPr>
            </a:br>
            <a:r>
              <a:rPr lang="en-US" sz="3600" dirty="0">
                <a:latin typeface="Arial (Headings)"/>
                <a:cs typeface="Times New Roman" pitchFamily="18" charset="0"/>
              </a:rPr>
              <a:t>with RDL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SL balance on blue pad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Calf raise with ball &amp; on slant board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Hip clams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Hip abduction</a:t>
            </a:r>
          </a:p>
          <a:p>
            <a:pPr marL="1446213" lvl="1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Extension series at the wall </a:t>
            </a:r>
          </a:p>
          <a:p>
            <a:pPr marL="571500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(Headings)"/>
                <a:cs typeface="Times New Roman" pitchFamily="18" charset="0"/>
              </a:rPr>
              <a:t>Progressions included banded side steps, SL RDL’s, toe walks fwd/bwd, and bosu ball forward lunge.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763ED0-55BC-3AAE-A837-465297727D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54" t="24405" r="27057" b="46614"/>
          <a:stretch/>
        </p:blipFill>
        <p:spPr>
          <a:xfrm>
            <a:off x="14628126" y="4961419"/>
            <a:ext cx="14822972" cy="11938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BD35A5-A576-741D-EAC3-DB6F6BD0071C}"/>
              </a:ext>
            </a:extLst>
          </p:cNvPr>
          <p:cNvSpPr txBox="1"/>
          <p:nvPr/>
        </p:nvSpPr>
        <p:spPr>
          <a:xfrm>
            <a:off x="15078297" y="16992600"/>
            <a:ext cx="139812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  <a:cs typeface="Times New Roman" pitchFamily="18" charset="0"/>
              </a:rPr>
              <a:t>Fig. 4 </a:t>
            </a:r>
            <a:r>
              <a:rPr lang="en-US" sz="3200" dirty="0">
                <a:latin typeface="+mj-lt"/>
              </a:rPr>
              <a:t>. A 25-year-old female ballet dancer with posterior ankle impingement due to presence of an Os trigonum.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05DC07-EBF9-AF38-3FE3-5D349FF831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829" t="37958" r="31473" b="45727"/>
          <a:stretch/>
        </p:blipFill>
        <p:spPr>
          <a:xfrm>
            <a:off x="39598680" y="5929152"/>
            <a:ext cx="3374770" cy="44700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CC96CF-3689-BE2E-F52C-12240BE07E4A}"/>
              </a:ext>
            </a:extLst>
          </p:cNvPr>
          <p:cNvSpPr txBox="1"/>
          <p:nvPr/>
        </p:nvSpPr>
        <p:spPr>
          <a:xfrm>
            <a:off x="39624000" y="10469590"/>
            <a:ext cx="3374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  <a:cs typeface="Times New Roman" pitchFamily="18" charset="0"/>
              </a:rPr>
              <a:t>Table 2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/>
              <a:t>Phase 2 of the rehabilitation program and patient progression: stability improvement.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15539</TotalTime>
  <Words>714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(Headings)</vt:lpstr>
      <vt:lpstr>Calibri</vt:lpstr>
      <vt:lpstr>Times New Roman</vt:lpstr>
      <vt:lpstr>Default Design</vt:lpstr>
      <vt:lpstr>   Posteriormedial Ankle Impingement in a Male Division I Ice Hockey Player: A Case Report     Bethany Thompson, University of Nebraska at Omaha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CONCUSSION HISTORY IS NOT A PREDICTOR OF  BASELINE CRI OUTCOME Broglio SP, Ferrara MS, Piland SG, Anderson B University of Georgia: NovaCare Athletic Training Laboratory</dc:title>
  <dc:creator>Steven P Broglio</dc:creator>
  <cp:lastModifiedBy>Bethany Weller</cp:lastModifiedBy>
  <cp:revision>528</cp:revision>
  <cp:lastPrinted>2014-04-15T16:45:30Z</cp:lastPrinted>
  <dcterms:created xsi:type="dcterms:W3CDTF">2003-02-28T19:22:18Z</dcterms:created>
  <dcterms:modified xsi:type="dcterms:W3CDTF">2024-02-29T15:10:54Z</dcterms:modified>
</cp:coreProperties>
</file>