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C6_0.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6"/>
  </p:notesMasterIdLst>
  <p:sldIdLst>
    <p:sldId id="454" r:id="rId5"/>
  </p:sldIdLst>
  <p:sldSz cx="43891200" cy="32918400"/>
  <p:notesSz cx="7053263" cy="9356725"/>
  <p:defaultTextStyle>
    <a:defPPr>
      <a:defRPr lang="en-US"/>
    </a:defPPr>
    <a:lvl1pPr algn="l" rtl="0" fontAlgn="base">
      <a:spcBef>
        <a:spcPct val="0"/>
      </a:spcBef>
      <a:spcAft>
        <a:spcPct val="0"/>
      </a:spcAft>
      <a:defRPr sz="6700" kern="1200">
        <a:solidFill>
          <a:schemeClr val="bg1"/>
        </a:solidFill>
        <a:latin typeface="Arial" charset="0"/>
        <a:ea typeface="+mn-ea"/>
        <a:cs typeface="Arial" charset="0"/>
      </a:defRPr>
    </a:lvl1pPr>
    <a:lvl2pPr marL="2194560" algn="l" rtl="0" fontAlgn="base">
      <a:spcBef>
        <a:spcPct val="0"/>
      </a:spcBef>
      <a:spcAft>
        <a:spcPct val="0"/>
      </a:spcAft>
      <a:defRPr sz="6700" kern="1200">
        <a:solidFill>
          <a:schemeClr val="bg1"/>
        </a:solidFill>
        <a:latin typeface="Arial" charset="0"/>
        <a:ea typeface="+mn-ea"/>
        <a:cs typeface="Arial" charset="0"/>
      </a:defRPr>
    </a:lvl2pPr>
    <a:lvl3pPr marL="4389120" algn="l" rtl="0" fontAlgn="base">
      <a:spcBef>
        <a:spcPct val="0"/>
      </a:spcBef>
      <a:spcAft>
        <a:spcPct val="0"/>
      </a:spcAft>
      <a:defRPr sz="6700" kern="1200">
        <a:solidFill>
          <a:schemeClr val="bg1"/>
        </a:solidFill>
        <a:latin typeface="Arial" charset="0"/>
        <a:ea typeface="+mn-ea"/>
        <a:cs typeface="Arial" charset="0"/>
      </a:defRPr>
    </a:lvl3pPr>
    <a:lvl4pPr marL="6583680" algn="l" rtl="0" fontAlgn="base">
      <a:spcBef>
        <a:spcPct val="0"/>
      </a:spcBef>
      <a:spcAft>
        <a:spcPct val="0"/>
      </a:spcAft>
      <a:defRPr sz="6700" kern="1200">
        <a:solidFill>
          <a:schemeClr val="bg1"/>
        </a:solidFill>
        <a:latin typeface="Arial" charset="0"/>
        <a:ea typeface="+mn-ea"/>
        <a:cs typeface="Arial" charset="0"/>
      </a:defRPr>
    </a:lvl4pPr>
    <a:lvl5pPr marL="8778240" algn="l" rtl="0" fontAlgn="base">
      <a:spcBef>
        <a:spcPct val="0"/>
      </a:spcBef>
      <a:spcAft>
        <a:spcPct val="0"/>
      </a:spcAft>
      <a:defRPr sz="6700" kern="1200">
        <a:solidFill>
          <a:schemeClr val="bg1"/>
        </a:solidFill>
        <a:latin typeface="Arial" charset="0"/>
        <a:ea typeface="+mn-ea"/>
        <a:cs typeface="Arial" charset="0"/>
      </a:defRPr>
    </a:lvl5pPr>
    <a:lvl6pPr marL="10972800" algn="l" defTabSz="4389120" rtl="0" eaLnBrk="1" latinLnBrk="0" hangingPunct="1">
      <a:defRPr sz="6700" kern="1200">
        <a:solidFill>
          <a:schemeClr val="bg1"/>
        </a:solidFill>
        <a:latin typeface="Arial" charset="0"/>
        <a:ea typeface="+mn-ea"/>
        <a:cs typeface="Arial" charset="0"/>
      </a:defRPr>
    </a:lvl6pPr>
    <a:lvl7pPr marL="13167360" algn="l" defTabSz="4389120" rtl="0" eaLnBrk="1" latinLnBrk="0" hangingPunct="1">
      <a:defRPr sz="6700" kern="1200">
        <a:solidFill>
          <a:schemeClr val="bg1"/>
        </a:solidFill>
        <a:latin typeface="Arial" charset="0"/>
        <a:ea typeface="+mn-ea"/>
        <a:cs typeface="Arial" charset="0"/>
      </a:defRPr>
    </a:lvl7pPr>
    <a:lvl8pPr marL="15361920" algn="l" defTabSz="4389120" rtl="0" eaLnBrk="1" latinLnBrk="0" hangingPunct="1">
      <a:defRPr sz="6700" kern="1200">
        <a:solidFill>
          <a:schemeClr val="bg1"/>
        </a:solidFill>
        <a:latin typeface="Arial" charset="0"/>
        <a:ea typeface="+mn-ea"/>
        <a:cs typeface="Arial" charset="0"/>
      </a:defRPr>
    </a:lvl8pPr>
    <a:lvl9pPr marL="17556480" algn="l" defTabSz="4389120" rtl="0" eaLnBrk="1" latinLnBrk="0" hangingPunct="1">
      <a:defRPr sz="6700"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BF6519-F333-E703-9AA3-CCD2B8394F50}" name="Adam Weaver" initials="" userId="S::adamweaver@unomaha.edu::cdad6150-16a2-489d-8561-5f5a9599c4c2" providerId="AD"/>
  <p188:author id="{F6E5EB3E-662F-A5D4-691A-C213CE1EA8D9}" name="Sara Kupzyk" initials="SK" userId="S::skupzyk@unomaha.edu::3a9c6d92-ec51-42a0-9e3c-dbce0048243a" providerId="AD"/>
  <p188:author id="{936469CA-C132-B95F-57CC-8F5A85D993B0}" name="Alexis Westercamp" initials="AW" userId="S::awestercamp@unomaha.edu::8cfd8565-f190-409a-8890-26077253ba68" providerId="AD"/>
  <p188:author id="{57228DFF-A51F-51AE-882B-16A76DC5F37C}" name="Christina Stasi" initials="CS" userId="S::cstasi@unomaha.edu::7c1a0456-2e94-46f6-bac9-688a229d165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8900"/>
    <a:srgbClr val="C00C22"/>
    <a:srgbClr val="4D4F53"/>
    <a:srgbClr val="D1D4D3"/>
    <a:srgbClr val="C00C30"/>
    <a:srgbClr val="C06022"/>
    <a:srgbClr val="FFC000"/>
    <a:srgbClr val="FFFFFF"/>
    <a:srgbClr val="D47B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A645D-F0CC-FD97-2278-7990619186DD}" v="39" dt="2024-02-07T00:36:58.675"/>
    <p1510:client id="{0DF920A6-454B-DA4C-8FE3-FF88F2475BC7}" v="28" dt="2024-02-05T19:08:08.338"/>
    <p1510:client id="{24D900F9-0925-FE1D-8606-3668157E4B5B}" v="65" dt="2024-02-05T21:03:43.249"/>
    <p1510:client id="{27CF8BF7-AEEB-4CB9-8BD5-A4E0FCC40D1A}" v="2" dt="2024-02-05T01:43:03.263"/>
    <p1510:client id="{50E470E9-E593-DBA8-BFB7-E64B26717231}" v="8" dt="2024-02-05T22:46:37.757"/>
    <p1510:client id="{522DC934-2459-16BD-A8E2-F60B8BA54AC3}" v="2" dt="2024-02-05T16:46:29.849"/>
    <p1510:client id="{5DA14AF0-72B1-D63A-ABBF-F97BE5D8F2CC}" v="7" dt="2024-02-05T17:01:54.564"/>
    <p1510:client id="{6142E29F-9844-CCF5-94A7-BCEA29964076}" v="3" dt="2024-02-05T16:54:51.061"/>
    <p1510:client id="{79575EC8-088D-9F5B-450A-E8000108F7CE}" v="54" dt="2024-02-06T00:12:16.050"/>
    <p1510:client id="{8DFF7707-332E-8AF8-1A13-6EA3F69BEA07}" v="1" dt="2024-02-05T16:47:48.327"/>
    <p1510:client id="{95322D56-C3B0-C312-B37E-570892E48D4F}" v="1" dt="2024-02-05T22:15:26.417"/>
    <p1510:client id="{D69721AB-E3D6-EFBB-63E8-6E992F7E9D23}" v="5" dt="2024-02-05T16:37:42.543"/>
    <p1510:client id="{EF9D2000-08B5-1966-F7A8-7FCF78658B1D}" v="1150" dt="2024-02-05T01:35:51.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0"/>
  </p:normalViewPr>
  <p:slideViewPr>
    <p:cSldViewPr snapToGrid="0">
      <p:cViewPr>
        <p:scale>
          <a:sx n="30" d="100"/>
          <a:sy n="30" d="100"/>
        </p:scale>
        <p:origin x="-600" y="-71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modernComment_1C6_0.xml><?xml version="1.0" encoding="utf-8"?>
<p188:cmLst xmlns:a="http://schemas.openxmlformats.org/drawingml/2006/main" xmlns:r="http://schemas.openxmlformats.org/officeDocument/2006/relationships" xmlns:p188="http://schemas.microsoft.com/office/powerpoint/2018/8/main">
  <p188:cm id="{EBF04697-55AE-9E4F-8BC9-74BFC2215DCF}" authorId="{39BF6519-F333-E703-9AA3-CCD2B8394F50}" created="2024-01-31T18:20:33.888">
    <ac:txMkLst xmlns:ac="http://schemas.microsoft.com/office/drawing/2013/main/command">
      <pc:docMk xmlns:pc="http://schemas.microsoft.com/office/powerpoint/2013/main/command"/>
      <pc:sldMk xmlns:pc="http://schemas.microsoft.com/office/powerpoint/2013/main/command" cId="0" sldId="454"/>
      <ac:spMk id="28" creationId="{00000000-0000-0000-0000-000000000000}"/>
      <ac:txMk cp="797">
        <ac:context len="908" hash="1419377908"/>
      </ac:txMk>
    </ac:txMkLst>
    <p188:pos x="13387722" y="9946608"/>
    <p188:replyLst>
      <p188:reply id="{CC5E1642-924F-4649-9579-9549FA04AB2C}" authorId="{F6E5EB3E-662F-A5D4-691A-C213CE1EA8D9}" created="2024-02-01T16:58:53.302">
        <p188:txBody>
          <a:bodyPr/>
          <a:lstStyle/>
          <a:p>
            <a:r>
              <a:rPr lang="en-US"/>
              <a:t>I think training is needed- I would even add in that there were school staff leading the process that received training and coaching.</a:t>
            </a:r>
          </a:p>
        </p188:txBody>
      </p188:reply>
    </p188:replyLst>
    <p188:txBody>
      <a:bodyPr/>
      <a:lstStyle/>
      <a:p>
        <a:r>
          <a:rPr lang="en-US"/>
          <a:t>Are we sure about these things? Would Hanley agree that PFA/SBT doesn’t require training? What about rapport? I think that’s important in a good FBA.</a:t>
        </a:r>
      </a:p>
    </p188:txBody>
    <p188:extLst>
      <p:ext xmlns:p="http://schemas.openxmlformats.org/presentationml/2006/main" uri="{57CB4572-C831-44C2-8A1C-0ADB6CCDFE69}">
        <p223:reactions xmlns:p223="http://schemas.microsoft.com/office/powerpoint/2022/03/main" xmlns="">
          <p223:rxn type="👍">
            <p223:instance time="2024-02-04T18:57:34.022" authorId="{57228DFF-A51F-51AE-882B-16A76DC5F37C}"/>
          </p223:rxn>
        </p223:reactions>
      </p:ext>
    </p188:extLst>
  </p188:cm>
  <p188:cm id="{E1EFA62E-61F1-45EE-98B9-142F99928751}" authorId="{F6E5EB3E-662F-A5D4-691A-C213CE1EA8D9}" created="2024-02-01T17:05:45.222">
    <ac:txMkLst xmlns:ac="http://schemas.microsoft.com/office/drawing/2013/main/command">
      <pc:docMk xmlns:pc="http://schemas.microsoft.com/office/powerpoint/2013/main/command"/>
      <pc:sldMk xmlns:pc="http://schemas.microsoft.com/office/powerpoint/2013/main/command" cId="0" sldId="454"/>
      <ac:spMk id="15" creationId="{00000000-0000-0000-0000-000000000000}"/>
      <ac:txMk cp="0" len="290">
        <ac:context len="1188" hash="3592950502"/>
      </ac:txMk>
    </ac:txMkLst>
    <p188:pos x="6566400" y="3412800"/>
    <p188:replyLst>
      <p188:reply id="{1FE74BB8-F5B0-4C84-9845-56A401F633E6}" authorId="{57228DFF-A51F-51AE-882B-16A76DC5F37C}" created="2024-02-04T18:55:30.782">
        <p188:txBody>
          <a:bodyPr/>
          <a:lstStyle/>
          <a:p>
            <a:r>
              <a:rPr lang="en-US"/>
              <a:t>I like the idea of shortening some things; however, then our poster looks pretty barren without those descriptions, unfortunately. So does what I put there for implementors look okay now? We have to order the print by tonight or tomorrow night at the latest to make sure the library prints it in time I think </a:t>
            </a:r>
          </a:p>
        </p188:txBody>
      </p188:reply>
    </p188:replyLst>
    <p188:txBody>
      <a:bodyPr/>
      <a:lstStyle/>
      <a:p>
        <a:r>
          <a:rPr lang="en-US"/>
          <a:t>Decrease words-
1.  Interview-Informed Synthesized Contingency Analysis (IISCA) to gather information about the student's history, preferences, and behaviors
2. Data are used to determine the environmental conditions tested in a PFA. (note that these are combined conditions based on data) 
3. Outline SBT situation based on hypothesized function(s) of the challenging behavior (Slaton et al., 2017). 
4. Begin SBT process (see Figure) with the overall goal to...</a:t>
        </a:r>
      </a:p>
    </p188:txBody>
  </p188:cm>
  <p188:cm id="{B8AFB635-3D3D-4FF4-ADF9-2E8A1F56DA19}" authorId="{F6E5EB3E-662F-A5D4-691A-C213CE1EA8D9}" created="2024-02-01T17:07:36.288">
    <ac:txMkLst xmlns:ac="http://schemas.microsoft.com/office/drawing/2013/main/command">
      <pc:docMk xmlns:pc="http://schemas.microsoft.com/office/powerpoint/2013/main/command"/>
      <pc:sldMk xmlns:pc="http://schemas.microsoft.com/office/powerpoint/2013/main/command" cId="0" sldId="454"/>
      <ac:spMk id="28" creationId="{00000000-0000-0000-0000-000000000000}"/>
      <ac:txMk cp="0" len="746">
        <ac:context len="908" hash="1419377908"/>
      </ac:txMk>
    </ac:txMkLst>
    <p188:pos x="4881600" y="8078400"/>
    <p188:txBody>
      <a:bodyPr/>
      <a:lstStyle/>
      <a:p>
        <a:r>
          <a:rPr lang="en-US"/>
          <a:t>I think we need to revise this section and the next to clarify how the PFA-SBT process fits-- FBA- IISCA/PFA
BIP- SBT</a:t>
        </a:r>
      </a:p>
    </p188:txBody>
  </p188:cm>
  <p188:cm id="{877262EA-2567-424B-861B-0C580C7A8E59}" authorId="{F6E5EB3E-662F-A5D4-691A-C213CE1EA8D9}" created="2024-02-01T17:09:40.417">
    <ac:deMkLst xmlns:ac="http://schemas.microsoft.com/office/drawing/2013/main/command">
      <pc:docMk xmlns:pc="http://schemas.microsoft.com/office/powerpoint/2013/main/command"/>
      <pc:sldMk xmlns:pc="http://schemas.microsoft.com/office/powerpoint/2013/main/command" cId="0" sldId="454"/>
      <ac:spMk id="14" creationId="{00000000-0000-0000-0000-000000000000}"/>
    </ac:deMkLst>
    <p188:replyLst>
      <p188:reply id="{E4BD13EC-7C3D-40C1-9577-2D0360E3C990}" authorId="{936469CA-C132-B95F-57CC-8F5A85D993B0}" created="2024-02-01T18:11:15.619">
        <p188:txBody>
          <a:bodyPr/>
          <a:lstStyle/>
          <a:p>
            <a:r>
              <a:rPr lang="en-US"/>
              <a:t>We could add in how SBT could be integrated into IEP goals</a:t>
            </a:r>
          </a:p>
        </p188:txBody>
      </p188:reply>
    </p188:replyLst>
    <p188:txBody>
      <a:bodyPr/>
      <a:lstStyle/>
      <a:p>
        <a:r>
          <a:rPr lang="en-US"/>
          <a:t>The title makes me think that it would be helpful to talk about how this worked in the school- maybe the roles of the individuals implementing it, data collection/progress monitoring, integration into general day?</a:t>
        </a:r>
      </a:p>
    </p188:txBody>
    <p188:extLst>
      <p:ext xmlns:p="http://schemas.openxmlformats.org/presentationml/2006/main" uri="{57CB4572-C831-44C2-8A1C-0ADB6CCDFE69}">
        <p223:reactions xmlns:p223="http://schemas.microsoft.com/office/powerpoint/2022/03/main" xmlns="">
          <p223:rxn type="👍">
            <p223:instance time="2024-02-05T00:49:26.002" authorId="{57228DFF-A51F-51AE-882B-16A76DC5F37C}"/>
          </p223:rxn>
        </p223:reactions>
      </p:ext>
    </p188:extLst>
  </p188:cm>
  <p188:cm id="{5EA992EA-1E6A-4F93-9FDC-A2800F11E4E1}" authorId="{57228DFF-A51F-51AE-882B-16A76DC5F37C}" created="2024-02-05T01:26:23.650">
    <ac:deMkLst xmlns:ac="http://schemas.microsoft.com/office/drawing/2013/main/command">
      <pc:docMk xmlns:pc="http://schemas.microsoft.com/office/powerpoint/2013/main/command"/>
      <pc:sldMk xmlns:pc="http://schemas.microsoft.com/office/powerpoint/2013/main/command" cId="0" sldId="454"/>
      <ac:spMk id="23" creationId="{00000000-0000-0000-0000-000000000000}"/>
    </ac:deMkLst>
    <p188:replyLst>
      <p188:reply id="{4A518FCF-8169-414C-AF47-BA5D13A6962D}" authorId="{F6E5EB3E-662F-A5D4-691A-C213CE1EA8D9}" created="2024-02-05T16:37:42.543">
        <p188:txBody>
          <a:bodyPr/>
          <a:lstStyle/>
          <a:p>
            <a:r>
              <a:rPr lang="en-US"/>
              <a:t>Yes! I think it flows well this way.</a:t>
            </a:r>
          </a:p>
        </p188:txBody>
      </p188:reply>
    </p188:replyLst>
    <p188:txBody>
      <a:bodyPr/>
      <a:lstStyle/>
      <a:p>
        <a:r>
          <a:rPr lang="en-US"/>
          <a:t>Hi! Is this more what you were thinking? To kind of separate it into two sections?</a:t>
        </a:r>
      </a:p>
    </p188:txBody>
  </p188:cm>
  <p188:cm id="{6F7A42AF-F29F-4B74-B102-683E18C0D0B8}" authorId="{F6E5EB3E-662F-A5D4-691A-C213CE1EA8D9}" created="2024-02-05T16:31:11.965">
    <ac:deMkLst xmlns:ac="http://schemas.microsoft.com/office/drawing/2013/main/command">
      <pc:docMk xmlns:pc="http://schemas.microsoft.com/office/powerpoint/2013/main/command"/>
      <pc:sldMk xmlns:pc="http://schemas.microsoft.com/office/powerpoint/2013/main/command" cId="0" sldId="454"/>
      <ac:spMk id="15" creationId="{00000000-0000-0000-0000-000000000000}"/>
    </ac:deMkLst>
    <p188:replyLst>
      <p188:reply id="{FC899E3C-12CF-408C-8DDA-205692CF3DAF}" authorId="{57228DFF-A51F-51AE-882B-16A76DC5F37C}" created="2024-02-05T16:46:04.207">
        <p188:txBody>
          <a:bodyPr/>
          <a:lstStyle/>
          <a:p>
            <a:r>
              <a:rPr lang="en-US"/>
              <a:t>So it's kind of weird because it has multiple meanings and they just call it FTF</a:t>
            </a:r>
          </a:p>
        </p188:txBody>
      </p188:reply>
      <p188:reply id="{CD5009D3-7151-49AE-B053-4CB2B3E11120}" authorId="{57228DFF-A51F-51AE-882B-16A76DC5F37C}" created="2024-02-05T16:46:29.849">
        <p188:txBody>
          <a:bodyPr/>
          <a:lstStyle/>
          <a:p>
            <a:r>
              <a:rPr lang="en-US"/>
              <a:t>https://ftfbc.com/why-ftf/#:~:text=For%20The%20Family.&amp;text=Our%20aim%20is%20to%20help,live%20in%20harmony%20with%20others.</a:t>
            </a:r>
          </a:p>
        </p188:txBody>
      </p188:reply>
      <p188:reply id="{54CCC7E5-8194-724D-9B36-F65A29F604C3}" authorId="{39BF6519-F333-E703-9AA3-CCD2B8394F50}" created="2024-02-05T18:59:17.474">
        <p188:txBody>
          <a:bodyPr/>
          <a:lstStyle/>
          <a:p>
            <a:r>
              <a:rPr lang="en-US"/>
              <a:t>Can we just say “through self-paced training (e.g., FTF Behavioral Consulting on demand course)”? </a:t>
            </a:r>
          </a:p>
        </p188:txBody>
        <p188:extLst>
          <p:ext xmlns:p="http://schemas.openxmlformats.org/presentationml/2006/main" uri="{57CB4572-C831-44C2-8A1C-0ADB6CCDFE69}">
            <p223:reactions xmlns:p223="http://schemas.microsoft.com/office/powerpoint/2022/03/main" xmlns="">
              <p223:rxn type="👍">
                <p223:instance time="2024-02-05T21:02:02.870" authorId="{57228DFF-A51F-51AE-882B-16A76DC5F37C}"/>
              </p223:rxn>
            </p223:reactions>
          </p:ext>
        </p188:extLst>
      </p188:reply>
      <p188:reply id="{8AF6B01A-DC03-40E3-B334-4F70B68F575C}" authorId="{57228DFF-A51F-51AE-882B-16A76DC5F37C}" created="2024-02-05T21:02:15.433">
        <p188:txBody>
          <a:bodyPr/>
          <a:lstStyle/>
          <a:p>
            <a:r>
              <a:rPr lang="en-US"/>
              <a:t>Yes I think that makes more sense</a:t>
            </a:r>
          </a:p>
        </p188:txBody>
      </p188:reply>
    </p188:replyLst>
    <p188:txBody>
      <a:bodyPr/>
      <a:lstStyle/>
      <a:p>
        <a:r>
          <a:rPr lang="en-US"/>
          <a:t>Write out what FTF is.</a:t>
        </a:r>
      </a:p>
    </p188:txBody>
  </p188:cm>
  <p188:cm id="{28D846DC-B018-4F38-AE9E-7DEACBF35281}" authorId="{F6E5EB3E-662F-A5D4-691A-C213CE1EA8D9}" created="2024-02-05T16:33:55.346">
    <ac:deMkLst xmlns:ac="http://schemas.microsoft.com/office/drawing/2013/main/command">
      <pc:docMk xmlns:pc="http://schemas.microsoft.com/office/powerpoint/2013/main/command"/>
      <pc:sldMk xmlns:pc="http://schemas.microsoft.com/office/powerpoint/2013/main/command" cId="0" sldId="454"/>
      <ac:picMk id="3" creationId="{983810FB-8A79-CDFD-19BB-9206B30F4B94}"/>
    </ac:deMkLst>
    <p188:txBody>
      <a:bodyPr/>
      <a:lstStyle/>
      <a:p>
        <a:r>
          <a:rPr lang="en-US"/>
          <a:t>The graphic looks great overall! The box on the top left is a little confusing- maybe IISCA--PFA Determine function(s) of the target behavior</a:t>
        </a:r>
      </a:p>
    </p188:txBody>
  </p188:cm>
  <p188:cm id="{20C8737A-1B57-4940-8201-B819BEB702A7}" authorId="{F6E5EB3E-662F-A5D4-691A-C213CE1EA8D9}" created="2024-02-05T16:36:17.477">
    <ac:txMkLst xmlns:ac="http://schemas.microsoft.com/office/drawing/2013/main/command">
      <pc:docMk xmlns:pc="http://schemas.microsoft.com/office/powerpoint/2013/main/command"/>
      <pc:sldMk xmlns:pc="http://schemas.microsoft.com/office/powerpoint/2013/main/command" cId="0" sldId="454"/>
      <ac:spMk id="28" creationId="{00000000-0000-0000-0000-000000000000}"/>
      <ac:txMk cp="334" len="412">
        <ac:context len="908" hash="1419377908"/>
      </ac:txMk>
    </ac:txMkLst>
    <p188:pos x="10783018" y="7435969"/>
    <p188:txBody>
      <a:bodyPr/>
      <a:lstStyle/>
      <a:p>
        <a:r>
          <a:rPr lang="en-US"/>
          <a:t>I think these three points could be consolidated?</a:t>
        </a:r>
      </a:p>
    </p188:txBody>
  </p188:cm>
  <p188:cm id="{C0FE96A3-B078-B048-879A-F293C2E8147D}" authorId="{39BF6519-F333-E703-9AA3-CCD2B8394F50}" created="2024-02-05T19:00:35.900">
    <ac:deMkLst xmlns:ac="http://schemas.microsoft.com/office/drawing/2013/main/command">
      <pc:docMk xmlns:pc="http://schemas.microsoft.com/office/powerpoint/2013/main/command"/>
      <pc:sldMk xmlns:pc="http://schemas.microsoft.com/office/powerpoint/2013/main/command" cId="0" sldId="454"/>
      <ac:picMk id="2" creationId="{E6616DD1-D72E-A149-ABA6-C0EFBCF3DA33}"/>
    </ac:deMkLst>
    <p188:replyLst>
      <p188:reply id="{F81B5788-B807-4B76-9137-88D1A7D362EF}" authorId="{57228DFF-A51F-51AE-882B-16A76DC5F37C}" created="2024-02-05T20:59:43.583">
        <p188:txBody>
          <a:bodyPr/>
          <a:lstStyle/>
          <a:p>
            <a:r>
              <a:rPr lang="en-US"/>
              <a:t>It's paraphrased from the FTF website. Should I put that as a source or just take off the quotes since it's not direct? I just didn't know how to go about that.</a:t>
            </a:r>
          </a:p>
        </p188:txBody>
      </p188:reply>
      <p188:reply id="{E3932145-06B5-4D19-82A1-6DBBE47B6D54}" authorId="{39BF6519-F333-E703-9AA3-CCD2B8394F50}" created="2024-02-05T22:15:26.417">
        <p188:txBody>
          <a:bodyPr/>
          <a:lstStyle/>
          <a:p>
            <a:r>
              <a:rPr lang="en-US"/>
              <a:t>If it's paraphrased, I don't think you need the quotes. If you want to quote the website directly, you can add as a source. You may have room to do that now with the one QR code gone.</a:t>
            </a:r>
          </a:p>
        </p188:txBody>
      </p188:reply>
    </p188:replyLst>
    <p188:txBody>
      <a:bodyPr/>
      <a:lstStyle/>
      <a:p>
        <a:r>
          <a:rPr lang="en-US"/>
          <a:t>This is in quotes, but no indiction of the source.</a:t>
        </a:r>
      </a:p>
    </p188:txBody>
  </p188:cm>
  <p188:cm id="{5DD2DD6C-66D8-474F-8138-A1A8EACD7A5C}" authorId="{39BF6519-F333-E703-9AA3-CCD2B8394F50}" created="2024-02-05T19:08:08.165">
    <ac:deMkLst xmlns:ac="http://schemas.microsoft.com/office/drawing/2013/main/command">
      <pc:docMk xmlns:pc="http://schemas.microsoft.com/office/powerpoint/2013/main/command"/>
      <pc:sldMk xmlns:pc="http://schemas.microsoft.com/office/powerpoint/2013/main/command" cId="0" sldId="454"/>
      <ac:spMk id="37" creationId="{00000000-0000-0000-0000-000000000000}"/>
    </ac:deMkLst>
    <p188:txBody>
      <a:bodyPr/>
      <a:lstStyle/>
      <a:p>
        <a:r>
          <a:rPr lang="en-US"/>
          <a:t>I would take this out and the associated QR code. In this space, I would increase the font size of the references and drag down. You can keep the FAQ QR code.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95217" y="0"/>
            <a:ext cx="3056414" cy="467836"/>
          </a:xfrm>
          <a:prstGeom prst="rect">
            <a:avLst/>
          </a:prstGeom>
        </p:spPr>
        <p:txBody>
          <a:bodyPr vert="horz" lIns="93763" tIns="46881" rIns="93763" bIns="46881" rtlCol="0"/>
          <a:lstStyle>
            <a:lvl1pPr algn="r">
              <a:defRPr sz="1200">
                <a:latin typeface="Arial" charset="0"/>
                <a:cs typeface="+mn-cs"/>
              </a:defRPr>
            </a:lvl1pPr>
          </a:lstStyle>
          <a:p>
            <a:pPr>
              <a:defRPr/>
            </a:pPr>
            <a:fld id="{1290E9B9-7DE9-4687-A859-AEBF695F32C9}" type="datetimeFigureOut">
              <a:rPr lang="en-US"/>
              <a:pPr>
                <a:defRPr/>
              </a:pPr>
              <a:t>2/6/24</a:t>
            </a:fld>
            <a:endParaRPr lang="en-US" dirty="0"/>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3763" tIns="46881" rIns="93763" bIns="46881" rtlCol="0" anchor="ctr"/>
          <a:lstStyle/>
          <a:p>
            <a:pPr lvl="0"/>
            <a:endParaRPr lang="en-US" noProof="0" dirty="0"/>
          </a:p>
        </p:txBody>
      </p:sp>
      <p:sp>
        <p:nvSpPr>
          <p:cNvPr id="5" name="Notes Placeholder 4"/>
          <p:cNvSpPr>
            <a:spLocks noGrp="1"/>
          </p:cNvSpPr>
          <p:nvPr>
            <p:ph type="body" sz="quarter" idx="3"/>
          </p:nvPr>
        </p:nvSpPr>
        <p:spPr>
          <a:xfrm>
            <a:off x="705327" y="4444445"/>
            <a:ext cx="5642610" cy="4210526"/>
          </a:xfrm>
          <a:prstGeom prst="rect">
            <a:avLst/>
          </a:prstGeom>
        </p:spPr>
        <p:txBody>
          <a:bodyPr vert="horz" lIns="93763" tIns="46881" rIns="93763" bIns="4688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87265"/>
            <a:ext cx="3056414" cy="467836"/>
          </a:xfrm>
          <a:prstGeom prst="rect">
            <a:avLst/>
          </a:prstGeom>
        </p:spPr>
        <p:txBody>
          <a:bodyPr vert="horz" lIns="93763" tIns="46881" rIns="93763" bIns="46881" rtlCol="0" anchor="b"/>
          <a:lstStyle>
            <a:lvl1pPr algn="l">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95217" y="8887265"/>
            <a:ext cx="3056414" cy="467836"/>
          </a:xfrm>
          <a:prstGeom prst="rect">
            <a:avLst/>
          </a:prstGeom>
        </p:spPr>
        <p:txBody>
          <a:bodyPr vert="horz" lIns="93763" tIns="46881" rIns="93763" bIns="46881" rtlCol="0" anchor="b"/>
          <a:lstStyle>
            <a:lvl1pPr algn="r">
              <a:defRPr sz="1200">
                <a:latin typeface="Arial" charset="0"/>
                <a:cs typeface="+mn-cs"/>
              </a:defRPr>
            </a:lvl1pPr>
          </a:lstStyle>
          <a:p>
            <a:pPr>
              <a:defRPr/>
            </a:pPr>
            <a:fld id="{A2B2C4FD-5973-4E2F-A024-3D319564A784}" type="slidenum">
              <a:rPr lang="en-US"/>
              <a:pPr>
                <a:defRPr/>
              </a:pPr>
              <a:t>‹#›</a:t>
            </a:fld>
            <a:endParaRPr lang="en-US" dirty="0"/>
          </a:p>
        </p:txBody>
      </p:sp>
    </p:spTree>
    <p:extLst>
      <p:ext uri="{BB962C8B-B14F-4D97-AF65-F5344CB8AC3E}">
        <p14:creationId xmlns:p14="http://schemas.microsoft.com/office/powerpoint/2010/main" val="1397449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800" kern="1200">
        <a:solidFill>
          <a:schemeClr val="tx1"/>
        </a:solidFill>
        <a:latin typeface="+mn-lt"/>
        <a:ea typeface="+mn-ea"/>
        <a:cs typeface="+mn-cs"/>
      </a:defRPr>
    </a:lvl1pPr>
    <a:lvl2pPr marL="2194560" algn="l" rtl="0" eaLnBrk="0" fontAlgn="base" hangingPunct="0">
      <a:spcBef>
        <a:spcPct val="30000"/>
      </a:spcBef>
      <a:spcAft>
        <a:spcPct val="0"/>
      </a:spcAft>
      <a:defRPr sz="5800" kern="1200">
        <a:solidFill>
          <a:schemeClr val="tx1"/>
        </a:solidFill>
        <a:latin typeface="+mn-lt"/>
        <a:ea typeface="+mn-ea"/>
        <a:cs typeface="+mn-cs"/>
      </a:defRPr>
    </a:lvl2pPr>
    <a:lvl3pPr marL="4389120" algn="l" rtl="0" eaLnBrk="0" fontAlgn="base" hangingPunct="0">
      <a:spcBef>
        <a:spcPct val="30000"/>
      </a:spcBef>
      <a:spcAft>
        <a:spcPct val="0"/>
      </a:spcAft>
      <a:defRPr sz="5800" kern="1200">
        <a:solidFill>
          <a:schemeClr val="tx1"/>
        </a:solidFill>
        <a:latin typeface="+mn-lt"/>
        <a:ea typeface="+mn-ea"/>
        <a:cs typeface="+mn-cs"/>
      </a:defRPr>
    </a:lvl3pPr>
    <a:lvl4pPr marL="6583680" algn="l" rtl="0" eaLnBrk="0" fontAlgn="base" hangingPunct="0">
      <a:spcBef>
        <a:spcPct val="30000"/>
      </a:spcBef>
      <a:spcAft>
        <a:spcPct val="0"/>
      </a:spcAft>
      <a:defRPr sz="5800" kern="1200">
        <a:solidFill>
          <a:schemeClr val="tx1"/>
        </a:solidFill>
        <a:latin typeface="+mn-lt"/>
        <a:ea typeface="+mn-ea"/>
        <a:cs typeface="+mn-cs"/>
      </a:defRPr>
    </a:lvl4pPr>
    <a:lvl5pPr marL="8778240" algn="l" rtl="0" eaLnBrk="0" fontAlgn="base" hangingPunct="0">
      <a:spcBef>
        <a:spcPct val="30000"/>
      </a:spcBef>
      <a:spcAft>
        <a:spcPct val="0"/>
      </a:spcAft>
      <a:defRPr sz="5800" kern="1200">
        <a:solidFill>
          <a:schemeClr val="tx1"/>
        </a:solidFill>
        <a:latin typeface="+mn-lt"/>
        <a:ea typeface="+mn-ea"/>
        <a:cs typeface="+mn-cs"/>
      </a:defRPr>
    </a:lvl5pPr>
    <a:lvl6pPr marL="10972800" algn="l" defTabSz="4389120" rtl="0" eaLnBrk="1" latinLnBrk="0" hangingPunct="1">
      <a:defRPr sz="5800" kern="1200">
        <a:solidFill>
          <a:schemeClr val="tx1"/>
        </a:solidFill>
        <a:latin typeface="+mn-lt"/>
        <a:ea typeface="+mn-ea"/>
        <a:cs typeface="+mn-cs"/>
      </a:defRPr>
    </a:lvl6pPr>
    <a:lvl7pPr marL="13167360" algn="l" defTabSz="4389120" rtl="0" eaLnBrk="1" latinLnBrk="0" hangingPunct="1">
      <a:defRPr sz="5800" kern="1200">
        <a:solidFill>
          <a:schemeClr val="tx1"/>
        </a:solidFill>
        <a:latin typeface="+mn-lt"/>
        <a:ea typeface="+mn-ea"/>
        <a:cs typeface="+mn-cs"/>
      </a:defRPr>
    </a:lvl7pPr>
    <a:lvl8pPr marL="15361920" algn="l" defTabSz="4389120" rtl="0" eaLnBrk="1" latinLnBrk="0" hangingPunct="1">
      <a:defRPr sz="5800" kern="1200">
        <a:solidFill>
          <a:schemeClr val="tx1"/>
        </a:solidFill>
        <a:latin typeface="+mn-lt"/>
        <a:ea typeface="+mn-ea"/>
        <a:cs typeface="+mn-cs"/>
      </a:defRPr>
    </a:lvl8pPr>
    <a:lvl9pPr marL="17556480" algn="l" defTabSz="438912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UNMC_PPT_Titlepage_red.png"/>
          <p:cNvPicPr>
            <a:picLocks noChangeAspect="1"/>
          </p:cNvPicPr>
          <p:nvPr userDrawn="1"/>
        </p:nvPicPr>
        <p:blipFill>
          <a:blip r:embed="rId2" cstate="print"/>
          <a:srcRect/>
          <a:stretch>
            <a:fillRect/>
          </a:stretch>
        </p:blipFill>
        <p:spPr bwMode="auto">
          <a:xfrm>
            <a:off x="3" y="0"/>
            <a:ext cx="43883582" cy="22067520"/>
          </a:xfrm>
          <a:prstGeom prst="rect">
            <a:avLst/>
          </a:prstGeom>
          <a:solidFill>
            <a:srgbClr val="B60028"/>
          </a:solidFill>
          <a:ln w="9525">
            <a:noFill/>
            <a:miter lim="800000"/>
            <a:headEnd/>
            <a:tailEnd/>
          </a:ln>
        </p:spPr>
      </p:pic>
      <p:sp>
        <p:nvSpPr>
          <p:cNvPr id="5" name="Rectangle 4"/>
          <p:cNvSpPr/>
          <p:nvPr userDrawn="1"/>
        </p:nvSpPr>
        <p:spPr>
          <a:xfrm>
            <a:off x="0" y="22311360"/>
            <a:ext cx="43891200" cy="10607040"/>
          </a:xfrm>
          <a:prstGeom prst="rect">
            <a:avLst/>
          </a:prstGeom>
          <a:solidFill>
            <a:srgbClr val="4D4F53">
              <a:alpha val="74902"/>
            </a:srgb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lIns="438912" tIns="219456" rIns="438912" bIns="219456" anchor="ctr"/>
          <a:lstStyle/>
          <a:p>
            <a:pPr algn="ctr" defTabSz="2194560" fontAlgn="auto">
              <a:spcBef>
                <a:spcPts val="0"/>
              </a:spcBef>
              <a:spcAft>
                <a:spcPts val="0"/>
              </a:spcAft>
              <a:defRPr/>
            </a:pPr>
            <a:endParaRPr lang="en-US" sz="8600" dirty="0"/>
          </a:p>
        </p:txBody>
      </p:sp>
      <p:cxnSp>
        <p:nvCxnSpPr>
          <p:cNvPr id="6" name="Straight Connector 6"/>
          <p:cNvCxnSpPr>
            <a:cxnSpLocks noChangeShapeType="1"/>
          </p:cNvCxnSpPr>
          <p:nvPr userDrawn="1"/>
        </p:nvCxnSpPr>
        <p:spPr bwMode="auto">
          <a:xfrm>
            <a:off x="0" y="21945600"/>
            <a:ext cx="43891200" cy="7622"/>
          </a:xfrm>
          <a:prstGeom prst="line">
            <a:avLst/>
          </a:prstGeom>
          <a:noFill/>
          <a:ln w="76200" algn="ctr">
            <a:solidFill>
              <a:schemeClr val="bg1"/>
            </a:solidFill>
            <a:round/>
            <a:headEnd/>
            <a:tailEnd/>
          </a:ln>
        </p:spPr>
      </p:cxnSp>
      <p:sp>
        <p:nvSpPr>
          <p:cNvPr id="90126" name="Rectangle 14"/>
          <p:cNvSpPr>
            <a:spLocks noGrp="1" noChangeArrowheads="1"/>
          </p:cNvSpPr>
          <p:nvPr>
            <p:ph type="ctrTitle"/>
          </p:nvPr>
        </p:nvSpPr>
        <p:spPr>
          <a:xfrm>
            <a:off x="6949440" y="12801600"/>
            <a:ext cx="36210240" cy="6949440"/>
          </a:xfrm>
        </p:spPr>
        <p:txBody>
          <a:bodyPr/>
          <a:lstStyle>
            <a:lvl1pPr>
              <a:defRPr b="0">
                <a:solidFill>
                  <a:schemeClr val="bg1"/>
                </a:solidFill>
              </a:defRPr>
            </a:lvl1pPr>
          </a:lstStyle>
          <a:p>
            <a:r>
              <a:rPr lang="en-US"/>
              <a:t>Click to edit Master title style</a:t>
            </a:r>
          </a:p>
        </p:txBody>
      </p:sp>
      <p:sp>
        <p:nvSpPr>
          <p:cNvPr id="90127" name="Rectangle 15"/>
          <p:cNvSpPr>
            <a:spLocks noGrp="1" noChangeArrowheads="1"/>
          </p:cNvSpPr>
          <p:nvPr>
            <p:ph type="subTitle" idx="1"/>
          </p:nvPr>
        </p:nvSpPr>
        <p:spPr>
          <a:xfrm>
            <a:off x="6949440" y="19385280"/>
            <a:ext cx="36210240" cy="2560320"/>
          </a:xfrm>
        </p:spPr>
        <p:txBody>
          <a:bodyPr anchor="b"/>
          <a:lstStyle>
            <a:lvl1pPr marL="0" indent="0">
              <a:defRPr sz="11500">
                <a:solidFill>
                  <a:srgbClr val="EAEAEA"/>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TextBox 4"/>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5" name="Straight Connector 5"/>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6" name="Straight Connector 6"/>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7" name="Straight Connector 7"/>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TextBox 4"/>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5" name="Straight Connector 6"/>
          <p:cNvCxnSpPr>
            <a:cxnSpLocks noChangeShapeType="1"/>
          </p:cNvCxnSpPr>
          <p:nvPr userDrawn="1"/>
        </p:nvCxnSpPr>
        <p:spPr bwMode="auto">
          <a:xfrm>
            <a:off x="0" y="0"/>
            <a:ext cx="43891200" cy="7622"/>
          </a:xfrm>
          <a:prstGeom prst="line">
            <a:avLst/>
          </a:prstGeom>
          <a:noFill/>
          <a:ln w="9525" algn="ctr">
            <a:solidFill>
              <a:schemeClr val="bg1"/>
            </a:solidFill>
            <a:round/>
            <a:headEnd/>
            <a:tailEnd/>
          </a:ln>
        </p:spPr>
      </p:cxnSp>
      <p:cxnSp>
        <p:nvCxnSpPr>
          <p:cNvPr id="6" name="Straight Connector 8"/>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7" name="Straight Connector 10"/>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8" name="Straight Connector 12"/>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Vertical Title 1"/>
          <p:cNvSpPr>
            <a:spLocks noGrp="1"/>
          </p:cNvSpPr>
          <p:nvPr>
            <p:ph type="title" orient="vert"/>
          </p:nvPr>
        </p:nvSpPr>
        <p:spPr>
          <a:xfrm>
            <a:off x="34015680" y="4389120"/>
            <a:ext cx="9875520" cy="263347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9120" y="4389120"/>
            <a:ext cx="28895040" cy="2633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MI Text Layout 1">
    <p:spTree>
      <p:nvGrpSpPr>
        <p:cNvPr id="1" name=""/>
        <p:cNvGrpSpPr/>
        <p:nvPr/>
      </p:nvGrpSpPr>
      <p:grpSpPr>
        <a:xfrm>
          <a:off x="0" y="0"/>
          <a:ext cx="0" cy="0"/>
          <a:chOff x="0" y="0"/>
          <a:chExt cx="0" cy="0"/>
        </a:xfrm>
      </p:grpSpPr>
      <p:sp>
        <p:nvSpPr>
          <p:cNvPr id="4" name="TextBox 3"/>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5" name="Straight Connector 12"/>
          <p:cNvCxnSpPr>
            <a:cxnSpLocks noChangeShapeType="1"/>
          </p:cNvCxnSpPr>
          <p:nvPr userDrawn="1"/>
        </p:nvCxnSpPr>
        <p:spPr bwMode="auto">
          <a:xfrm rot="5400000">
            <a:off x="42245285" y="1645922"/>
            <a:ext cx="3291840" cy="15240"/>
          </a:xfrm>
          <a:prstGeom prst="line">
            <a:avLst/>
          </a:prstGeom>
          <a:noFill/>
          <a:ln w="38100" algn="ctr">
            <a:solidFill>
              <a:schemeClr val="bg1"/>
            </a:solidFill>
            <a:round/>
            <a:headEnd/>
            <a:tailEnd/>
          </a:ln>
        </p:spPr>
      </p:cxnSp>
      <p:cxnSp>
        <p:nvCxnSpPr>
          <p:cNvPr id="6" name="Straight Connector 13"/>
          <p:cNvCxnSpPr>
            <a:cxnSpLocks noChangeShapeType="1"/>
          </p:cNvCxnSpPr>
          <p:nvPr userDrawn="1"/>
        </p:nvCxnSpPr>
        <p:spPr bwMode="auto">
          <a:xfrm rot="5400000">
            <a:off x="-1645920" y="1645920"/>
            <a:ext cx="3291840" cy="15245"/>
          </a:xfrm>
          <a:prstGeom prst="line">
            <a:avLst/>
          </a:prstGeom>
          <a:noFill/>
          <a:ln w="38100" algn="ctr">
            <a:solidFill>
              <a:schemeClr val="bg1"/>
            </a:solidFill>
            <a:round/>
            <a:headEnd/>
            <a:tailEnd/>
          </a:ln>
        </p:spPr>
      </p:cxnSp>
      <p:cxnSp>
        <p:nvCxnSpPr>
          <p:cNvPr id="7" name="Straight Connector 14"/>
          <p:cNvCxnSpPr>
            <a:cxnSpLocks noChangeShapeType="1"/>
          </p:cNvCxnSpPr>
          <p:nvPr userDrawn="1"/>
        </p:nvCxnSpPr>
        <p:spPr bwMode="auto">
          <a:xfrm>
            <a:off x="0" y="3291840"/>
            <a:ext cx="43891200" cy="7622"/>
          </a:xfrm>
          <a:prstGeom prst="line">
            <a:avLst/>
          </a:prstGeom>
          <a:noFill/>
          <a:ln w="38100" algn="ctr">
            <a:solidFill>
              <a:schemeClr val="bg2"/>
            </a:solidFill>
            <a:round/>
            <a:headEnd/>
            <a:tailEnd/>
          </a:ln>
        </p:spPr>
      </p:cxnSp>
      <p:cxnSp>
        <p:nvCxnSpPr>
          <p:cNvPr id="8" name="Straight Connector 8"/>
          <p:cNvCxnSpPr>
            <a:cxnSpLocks noChangeShapeType="1"/>
          </p:cNvCxnSpPr>
          <p:nvPr userDrawn="1"/>
        </p:nvCxnSpPr>
        <p:spPr bwMode="auto">
          <a:xfrm>
            <a:off x="0" y="0"/>
            <a:ext cx="43891200" cy="7622"/>
          </a:xfrm>
          <a:prstGeom prst="line">
            <a:avLst/>
          </a:prstGeom>
          <a:noFill/>
          <a:ln w="38100" algn="ctr">
            <a:solidFill>
              <a:schemeClr val="bg1"/>
            </a:solidFill>
            <a:round/>
            <a:headEnd/>
            <a:tailEnd/>
          </a:ln>
        </p:spPr>
      </p:cxnSp>
      <p:sp>
        <p:nvSpPr>
          <p:cNvPr id="2" name="Title 1"/>
          <p:cNvSpPr>
            <a:spLocks noGrp="1"/>
          </p:cNvSpPr>
          <p:nvPr>
            <p:ph type="title"/>
          </p:nvPr>
        </p:nvSpPr>
        <p:spPr>
          <a:xfrm>
            <a:off x="2926080" y="3657600"/>
            <a:ext cx="39502080" cy="4754880"/>
          </a:xfrm>
          <a:ln w="76200"/>
        </p:spPr>
        <p:txBody>
          <a:bodyPr/>
          <a:lstStyle>
            <a:lvl1pPr algn="ctr">
              <a:defRPr/>
            </a:lvl1pPr>
          </a:lstStyle>
          <a:p>
            <a:r>
              <a:rPr lang="en-US"/>
              <a:t>Click to edit Master title style</a:t>
            </a:r>
          </a:p>
        </p:txBody>
      </p:sp>
      <p:sp>
        <p:nvSpPr>
          <p:cNvPr id="3" name="Content Placeholder 2"/>
          <p:cNvSpPr>
            <a:spLocks noGrp="1"/>
          </p:cNvSpPr>
          <p:nvPr>
            <p:ph idx="1"/>
          </p:nvPr>
        </p:nvSpPr>
        <p:spPr>
          <a:xfrm>
            <a:off x="4389120" y="10241280"/>
            <a:ext cx="36941760" cy="20848320"/>
          </a:xfrm>
        </p:spPr>
        <p:txBody>
          <a:bodyPr/>
          <a:lstStyle>
            <a:lvl1pPr marL="438912" indent="1316736">
              <a:defRPr sz="11500" b="1">
                <a:solidFill>
                  <a:srgbClr val="C00C30"/>
                </a:solidFill>
              </a:defRPr>
            </a:lvl1pPr>
            <a:lvl2pPr>
              <a:defRPr sz="9600" b="1"/>
            </a:lvl2pPr>
            <a:lvl3pPr>
              <a:defRPr sz="8600"/>
            </a:lvl3pPr>
            <a:lvl4pPr>
              <a:buFont typeface="Wingdings" pitchFamily="2" charset="2"/>
              <a:buChar char="q"/>
              <a:defRPr sz="7700"/>
            </a:lvl4pPr>
            <a:lvl5pPr>
              <a:buFont typeface="Wingdings" pitchFamily="2" charset="2"/>
              <a:buChar char="q"/>
              <a:defRPr sz="6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extBox 5"/>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5" name="Straight Connector 6"/>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6" name="Straight Connector 7"/>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7" name="Straight Connector 8"/>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lvl1pPr>
            <a:lvl2pPr marL="2194560" indent="0">
              <a:buNone/>
              <a:defRPr sz="8600"/>
            </a:lvl2pPr>
            <a:lvl3pPr marL="4389120" indent="0">
              <a:buNone/>
              <a:defRPr sz="7700"/>
            </a:lvl3pPr>
            <a:lvl4pPr marL="6583680" indent="0">
              <a:buNone/>
              <a:defRPr sz="6700"/>
            </a:lvl4pPr>
            <a:lvl5pPr marL="8778240" indent="0">
              <a:buNone/>
              <a:defRPr sz="6700"/>
            </a:lvl5pPr>
            <a:lvl6pPr marL="10972800" indent="0">
              <a:buNone/>
              <a:defRPr sz="6700"/>
            </a:lvl6pPr>
            <a:lvl7pPr marL="13167360" indent="0">
              <a:buNone/>
              <a:defRPr sz="6700"/>
            </a:lvl7pPr>
            <a:lvl8pPr marL="15361920" indent="0">
              <a:buNone/>
              <a:defRPr sz="6700"/>
            </a:lvl8pPr>
            <a:lvl9pPr marL="17556480" indent="0">
              <a:buNone/>
              <a:defRPr sz="67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TextBox 5"/>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6" name="Straight Connector 6"/>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7" name="Straight Connector 7"/>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8" name="Straight Connector 8"/>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89120" y="9875520"/>
            <a:ext cx="18105120" cy="20848320"/>
          </a:xfrm>
        </p:spPr>
        <p:txBody>
          <a:bodyPr/>
          <a:lstStyle>
            <a:lvl1pPr>
              <a:defRPr sz="13400"/>
            </a:lvl1pPr>
            <a:lvl2pPr>
              <a:defRPr sz="11500"/>
            </a:lvl2pPr>
            <a:lvl3pPr>
              <a:defRPr sz="9600"/>
            </a:lvl3pPr>
            <a:lvl4pPr>
              <a:buFont typeface="Wingdings" pitchFamily="2" charset="2"/>
              <a:buChar char="q"/>
              <a:defRPr sz="8600"/>
            </a:lvl4pPr>
            <a:lvl5pPr>
              <a:buFont typeface="Wingdings" pitchFamily="2" charset="2"/>
              <a:buChar char="q"/>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225760" y="9875520"/>
            <a:ext cx="18105120" cy="20848320"/>
          </a:xfrm>
        </p:spPr>
        <p:txBody>
          <a:bodyPr/>
          <a:lstStyle>
            <a:lvl1pPr>
              <a:defRPr sz="13400"/>
            </a:lvl1pPr>
            <a:lvl2pPr>
              <a:defRPr sz="11500"/>
            </a:lvl2pPr>
            <a:lvl3pPr>
              <a:defRPr sz="9600"/>
            </a:lvl3pPr>
            <a:lvl4pPr>
              <a:buFont typeface="Wingdings" pitchFamily="2" charset="2"/>
              <a:buChar char="q"/>
              <a:defRPr sz="8600"/>
            </a:lvl4pPr>
            <a:lvl5pPr>
              <a:buFont typeface="Wingdings" pitchFamily="2" charset="2"/>
              <a:buChar char="q"/>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3657600"/>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9707880"/>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2778738"/>
            <a:ext cx="19392902" cy="18966182"/>
          </a:xfrm>
        </p:spPr>
        <p:txBody>
          <a:bodyPr/>
          <a:lstStyle>
            <a:lvl1pPr>
              <a:defRPr sz="11500"/>
            </a:lvl1pPr>
            <a:lvl2pPr>
              <a:defRPr sz="9600"/>
            </a:lvl2pPr>
            <a:lvl3pPr>
              <a:defRPr sz="8600"/>
            </a:lvl3pPr>
            <a:lvl4pPr>
              <a:buFont typeface="Wingdings" pitchFamily="2" charset="2"/>
              <a:buChar char="q"/>
              <a:defRPr sz="7700"/>
            </a:lvl4pPr>
            <a:lvl5pPr>
              <a:buFont typeface="Wingdings" pitchFamily="2" charset="2"/>
              <a:buChar char="q"/>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9707880"/>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2778738"/>
            <a:ext cx="19400520" cy="18966182"/>
          </a:xfrm>
        </p:spPr>
        <p:txBody>
          <a:bodyPr/>
          <a:lstStyle>
            <a:lvl1pPr>
              <a:defRPr sz="11500"/>
            </a:lvl1pPr>
            <a:lvl2pPr>
              <a:defRPr sz="9600"/>
            </a:lvl2pPr>
            <a:lvl3pPr>
              <a:defRPr sz="8600"/>
            </a:lvl3pPr>
            <a:lvl4pPr>
              <a:buFont typeface="Wingdings" pitchFamily="2" charset="2"/>
              <a:buChar char="q"/>
              <a:defRPr sz="7700"/>
            </a:lvl4pPr>
            <a:lvl5pPr>
              <a:buFont typeface="Wingdings" pitchFamily="2" charset="2"/>
              <a:buChar char="q"/>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3"/>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2"/>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5"/>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6" name="Straight Connector 6"/>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7" name="Straight Connector 7"/>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Title 1"/>
          <p:cNvSpPr>
            <a:spLocks noGrp="1"/>
          </p:cNvSpPr>
          <p:nvPr>
            <p:ph type="title"/>
          </p:nvPr>
        </p:nvSpPr>
        <p:spPr>
          <a:xfrm>
            <a:off x="1859283" y="3291840"/>
            <a:ext cx="14439902" cy="5577840"/>
          </a:xfrm>
        </p:spPr>
        <p:txBody>
          <a:bodyPr/>
          <a:lstStyle>
            <a:lvl1pPr algn="l">
              <a:defRPr sz="9600" b="1"/>
            </a:lvl1pPr>
          </a:lstStyle>
          <a:p>
            <a:r>
              <a:rPr lang="en-US"/>
              <a:t>Click to edit Master title style</a:t>
            </a:r>
          </a:p>
        </p:txBody>
      </p:sp>
      <p:sp>
        <p:nvSpPr>
          <p:cNvPr id="3" name="Content Placeholder 2"/>
          <p:cNvSpPr>
            <a:spLocks noGrp="1"/>
          </p:cNvSpPr>
          <p:nvPr>
            <p:ph idx="1"/>
          </p:nvPr>
        </p:nvSpPr>
        <p:spPr>
          <a:xfrm>
            <a:off x="16824960" y="3291843"/>
            <a:ext cx="24536400" cy="28094942"/>
          </a:xfrm>
        </p:spPr>
        <p:txBody>
          <a:bodyPr/>
          <a:lstStyle>
            <a:lvl1pPr>
              <a:defRPr sz="15400"/>
            </a:lvl1pPr>
            <a:lvl2pPr>
              <a:defRPr sz="13400"/>
            </a:lvl2pPr>
            <a:lvl3pPr>
              <a:defRPr sz="11500"/>
            </a:lvl3pPr>
            <a:lvl4pPr>
              <a:buFont typeface="Wingdings" pitchFamily="2" charset="2"/>
              <a:buChar char="q"/>
              <a:defRPr sz="9600"/>
            </a:lvl4pPr>
            <a:lvl5pPr>
              <a:buFont typeface="Wingdings" pitchFamily="2" charset="2"/>
              <a:buChar char="q"/>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59283" y="88696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5"/>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cxnSp>
        <p:nvCxnSpPr>
          <p:cNvPr id="6" name="Straight Connector 6"/>
          <p:cNvCxnSpPr>
            <a:cxnSpLocks noChangeShapeType="1"/>
          </p:cNvCxnSpPr>
          <p:nvPr userDrawn="1"/>
        </p:nvCxnSpPr>
        <p:spPr bwMode="auto">
          <a:xfrm rot="5400000">
            <a:off x="42245285" y="1645922"/>
            <a:ext cx="3291840" cy="15240"/>
          </a:xfrm>
          <a:prstGeom prst="line">
            <a:avLst/>
          </a:prstGeom>
          <a:noFill/>
          <a:ln w="9525" algn="ctr">
            <a:solidFill>
              <a:schemeClr val="bg1"/>
            </a:solidFill>
            <a:round/>
            <a:headEnd/>
            <a:tailEnd/>
          </a:ln>
        </p:spPr>
      </p:cxnSp>
      <p:cxnSp>
        <p:nvCxnSpPr>
          <p:cNvPr id="7" name="Straight Connector 7"/>
          <p:cNvCxnSpPr>
            <a:cxnSpLocks noChangeShapeType="1"/>
          </p:cNvCxnSpPr>
          <p:nvPr userDrawn="1"/>
        </p:nvCxnSpPr>
        <p:spPr bwMode="auto">
          <a:xfrm rot="5400000">
            <a:off x="-1645920" y="1645920"/>
            <a:ext cx="3291840" cy="15245"/>
          </a:xfrm>
          <a:prstGeom prst="line">
            <a:avLst/>
          </a:prstGeom>
          <a:noFill/>
          <a:ln w="9525" algn="ctr">
            <a:solidFill>
              <a:schemeClr val="bg1"/>
            </a:solidFill>
            <a:round/>
            <a:headEnd/>
            <a:tailEnd/>
          </a:ln>
        </p:spPr>
      </p:cxnSp>
      <p:cxnSp>
        <p:nvCxnSpPr>
          <p:cNvPr id="8" name="Straight Connector 8"/>
          <p:cNvCxnSpPr>
            <a:cxnSpLocks noChangeShapeType="1"/>
          </p:cNvCxnSpPr>
          <p:nvPr userDrawn="1"/>
        </p:nvCxnSpPr>
        <p:spPr bwMode="auto">
          <a:xfrm>
            <a:off x="0" y="3291840"/>
            <a:ext cx="43891200" cy="7622"/>
          </a:xfrm>
          <a:prstGeom prst="line">
            <a:avLst/>
          </a:prstGeom>
          <a:noFill/>
          <a:ln w="9525" algn="ctr">
            <a:solidFill>
              <a:schemeClr val="bg1"/>
            </a:solidFill>
            <a:round/>
            <a:headEnd/>
            <a:tailEnd/>
          </a:ln>
        </p:spPr>
      </p:cxnSp>
      <p:sp>
        <p:nvSpPr>
          <p:cNvPr id="2" name="Title 1"/>
          <p:cNvSpPr>
            <a:spLocks noGrp="1"/>
          </p:cNvSpPr>
          <p:nvPr>
            <p:ph type="title"/>
          </p:nvPr>
        </p:nvSpPr>
        <p:spPr>
          <a:xfrm>
            <a:off x="8602982" y="23042880"/>
            <a:ext cx="26334720" cy="2720342"/>
          </a:xfrm>
        </p:spPr>
        <p:txBody>
          <a:bodyPr/>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n-US" noProof="0"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1D4D3"/>
        </a:solidFill>
        <a:effectLst/>
      </p:bgPr>
    </p:bg>
    <p:spTree>
      <p:nvGrpSpPr>
        <p:cNvPr id="1" name=""/>
        <p:cNvGrpSpPr/>
        <p:nvPr/>
      </p:nvGrpSpPr>
      <p:grpSpPr>
        <a:xfrm>
          <a:off x="0" y="0"/>
          <a:ext cx="0" cy="0"/>
          <a:chOff x="0" y="0"/>
          <a:chExt cx="0" cy="0"/>
        </a:xfrm>
      </p:grpSpPr>
      <p:sp>
        <p:nvSpPr>
          <p:cNvPr id="1026" name="Rectangle 16"/>
          <p:cNvSpPr>
            <a:spLocks noGrp="1" noChangeArrowheads="1"/>
          </p:cNvSpPr>
          <p:nvPr>
            <p:ph type="body" idx="1"/>
          </p:nvPr>
        </p:nvSpPr>
        <p:spPr bwMode="auto">
          <a:xfrm>
            <a:off x="4389120" y="9875520"/>
            <a:ext cx="36941760" cy="20848320"/>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4" name="Rectangle 3"/>
          <p:cNvSpPr>
            <a:spLocks noChangeArrowheads="1"/>
          </p:cNvSpPr>
          <p:nvPr userDrawn="1"/>
        </p:nvSpPr>
        <p:spPr bwMode="auto">
          <a:xfrm>
            <a:off x="0" y="0"/>
            <a:ext cx="43891200" cy="3390902"/>
          </a:xfrm>
          <a:prstGeom prst="rect">
            <a:avLst/>
          </a:prstGeom>
          <a:solidFill>
            <a:srgbClr val="000000"/>
          </a:solidFill>
          <a:ln w="0" algn="ctr">
            <a:noFill/>
            <a:round/>
            <a:headEnd/>
            <a:tailEnd/>
          </a:ln>
          <a:effectLst>
            <a:outerShdw dist="38100" dir="5400000" rotWithShape="0">
              <a:srgbClr val="000000">
                <a:alpha val="42999"/>
              </a:srgbClr>
            </a:outerShdw>
          </a:effectLst>
        </p:spPr>
        <p:txBody>
          <a:bodyPr lIns="438912" tIns="219456" rIns="438912" bIns="219456" anchor="ctr"/>
          <a:lstStyle/>
          <a:p>
            <a:pPr algn="ctr" defTabSz="2194560" fontAlgn="auto">
              <a:spcBef>
                <a:spcPts val="0"/>
              </a:spcBef>
              <a:spcAft>
                <a:spcPts val="0"/>
              </a:spcAft>
              <a:defRPr/>
            </a:pPr>
            <a:endParaRPr lang="en-US" sz="8600" dirty="0">
              <a:solidFill>
                <a:schemeClr val="lt1"/>
              </a:solidFill>
              <a:latin typeface="+mn-lt"/>
              <a:cs typeface="+mn-cs"/>
            </a:endParaRPr>
          </a:p>
        </p:txBody>
      </p:sp>
      <p:pic>
        <p:nvPicPr>
          <p:cNvPr id="1028" name="Picture 12" descr="UNMC_icon_box_pms186_RGB.eps"/>
          <p:cNvPicPr>
            <a:picLocks noChangeAspect="1"/>
          </p:cNvPicPr>
          <p:nvPr userDrawn="1"/>
        </p:nvPicPr>
        <p:blipFill>
          <a:blip r:embed="rId13" cstate="print"/>
          <a:srcRect/>
          <a:stretch>
            <a:fillRect/>
          </a:stretch>
        </p:blipFill>
        <p:spPr bwMode="auto">
          <a:xfrm>
            <a:off x="0" y="0"/>
            <a:ext cx="3390902" cy="3390902"/>
          </a:xfrm>
          <a:prstGeom prst="rect">
            <a:avLst/>
          </a:prstGeom>
          <a:noFill/>
          <a:ln w="9525">
            <a:noFill/>
            <a:miter lim="800000"/>
            <a:headEnd/>
            <a:tailEnd/>
          </a:ln>
        </p:spPr>
      </p:pic>
      <p:sp>
        <p:nvSpPr>
          <p:cNvPr id="1029" name="Rectangle 19"/>
          <p:cNvSpPr>
            <a:spLocks noGrp="1" noChangeArrowheads="1"/>
          </p:cNvSpPr>
          <p:nvPr>
            <p:ph type="title"/>
          </p:nvPr>
        </p:nvSpPr>
        <p:spPr bwMode="auto">
          <a:xfrm>
            <a:off x="4389120" y="4023360"/>
            <a:ext cx="39502080" cy="4389120"/>
          </a:xfrm>
          <a:prstGeom prst="rect">
            <a:avLst/>
          </a:prstGeom>
          <a:noFill/>
          <a:ln w="9525">
            <a:noFill/>
            <a:miter lim="800000"/>
            <a:headEnd/>
            <a:tailEnd/>
          </a:ln>
        </p:spPr>
        <p:txBody>
          <a:bodyPr vert="horz" wrap="square" lIns="438912" tIns="219456" rIns="438912" bIns="219456" numCol="1" anchor="b" anchorCtr="0" compatLnSpc="1">
            <a:prstTxWarp prst="textNoShape">
              <a:avLst/>
            </a:prstTxWarp>
          </a:bodyPr>
          <a:lstStyle/>
          <a:p>
            <a:pPr lvl="0"/>
            <a:r>
              <a:rPr lang="en-US"/>
              <a:t>Click to edit Master title style</a:t>
            </a:r>
          </a:p>
        </p:txBody>
      </p:sp>
      <p:cxnSp>
        <p:nvCxnSpPr>
          <p:cNvPr id="1030" name="Straight Connector 7"/>
          <p:cNvCxnSpPr>
            <a:cxnSpLocks noChangeShapeType="1"/>
          </p:cNvCxnSpPr>
          <p:nvPr userDrawn="1"/>
        </p:nvCxnSpPr>
        <p:spPr bwMode="auto">
          <a:xfrm rot="5400000">
            <a:off x="42245285" y="1645922"/>
            <a:ext cx="3291840" cy="15240"/>
          </a:xfrm>
          <a:prstGeom prst="line">
            <a:avLst/>
          </a:prstGeom>
          <a:noFill/>
          <a:ln w="38100" algn="ctr">
            <a:solidFill>
              <a:schemeClr val="bg1"/>
            </a:solidFill>
            <a:round/>
            <a:headEnd/>
            <a:tailEnd/>
          </a:ln>
        </p:spPr>
      </p:cxnSp>
      <p:cxnSp>
        <p:nvCxnSpPr>
          <p:cNvPr id="1031" name="Straight Connector 8"/>
          <p:cNvCxnSpPr>
            <a:cxnSpLocks noChangeShapeType="1"/>
          </p:cNvCxnSpPr>
          <p:nvPr userDrawn="1"/>
        </p:nvCxnSpPr>
        <p:spPr bwMode="auto">
          <a:xfrm rot="5400000">
            <a:off x="-1645920" y="1645920"/>
            <a:ext cx="3291840" cy="15245"/>
          </a:xfrm>
          <a:prstGeom prst="line">
            <a:avLst/>
          </a:prstGeom>
          <a:noFill/>
          <a:ln w="38100" algn="ctr">
            <a:solidFill>
              <a:schemeClr val="bg1"/>
            </a:solidFill>
            <a:round/>
            <a:headEnd/>
            <a:tailEnd/>
          </a:ln>
        </p:spPr>
      </p:cxnSp>
      <p:cxnSp>
        <p:nvCxnSpPr>
          <p:cNvPr id="1032" name="Straight Connector 9"/>
          <p:cNvCxnSpPr>
            <a:cxnSpLocks noChangeShapeType="1"/>
          </p:cNvCxnSpPr>
          <p:nvPr userDrawn="1"/>
        </p:nvCxnSpPr>
        <p:spPr bwMode="auto">
          <a:xfrm>
            <a:off x="0" y="3291840"/>
            <a:ext cx="43891200" cy="7622"/>
          </a:xfrm>
          <a:prstGeom prst="line">
            <a:avLst/>
          </a:prstGeom>
          <a:noFill/>
          <a:ln w="38100" algn="ctr">
            <a:solidFill>
              <a:schemeClr val="bg2"/>
            </a:solidFill>
            <a:round/>
            <a:headEnd/>
            <a:tailEnd/>
          </a:ln>
        </p:spPr>
      </p:cxnSp>
      <p:cxnSp>
        <p:nvCxnSpPr>
          <p:cNvPr id="1033" name="Straight Connector 10"/>
          <p:cNvCxnSpPr>
            <a:cxnSpLocks noChangeShapeType="1"/>
          </p:cNvCxnSpPr>
          <p:nvPr userDrawn="1"/>
        </p:nvCxnSpPr>
        <p:spPr bwMode="auto">
          <a:xfrm>
            <a:off x="0" y="0"/>
            <a:ext cx="43891200" cy="7622"/>
          </a:xfrm>
          <a:prstGeom prst="line">
            <a:avLst/>
          </a:prstGeom>
          <a:noFill/>
          <a:ln w="38100" algn="ctr">
            <a:solidFill>
              <a:schemeClr val="bg1"/>
            </a:solidFill>
            <a:round/>
            <a:headEnd/>
            <a:tailEnd/>
          </a:ln>
        </p:spPr>
      </p:cxnSp>
      <p:sp>
        <p:nvSpPr>
          <p:cNvPr id="12" name="TextBox 11"/>
          <p:cNvSpPr txBox="1"/>
          <p:nvPr userDrawn="1"/>
        </p:nvSpPr>
        <p:spPr>
          <a:xfrm>
            <a:off x="3657600" y="1097282"/>
            <a:ext cx="27066240" cy="1478280"/>
          </a:xfrm>
          <a:prstGeom prst="rect">
            <a:avLst/>
          </a:prstGeom>
          <a:noFill/>
        </p:spPr>
        <p:txBody>
          <a:bodyPr lIns="438912" tIns="219456" rIns="438912" bIns="219456">
            <a:spAutoFit/>
          </a:bodyPr>
          <a:lstStyle/>
          <a:p>
            <a:pPr>
              <a:defRPr/>
            </a:pPr>
            <a:r>
              <a:rPr lang="en-US" dirty="0">
                <a:cs typeface="+mn-cs"/>
              </a:rPr>
              <a:t>UNMC Munroe-Meyer Institute</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15"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ctr" rtl="0" eaLnBrk="0" fontAlgn="base" hangingPunct="0">
        <a:spcBef>
          <a:spcPct val="0"/>
        </a:spcBef>
        <a:spcAft>
          <a:spcPct val="0"/>
        </a:spcAft>
        <a:defRPr sz="13400" b="1">
          <a:solidFill>
            <a:schemeClr val="tx2"/>
          </a:solidFill>
          <a:latin typeface="+mj-lt"/>
          <a:ea typeface="+mj-ea"/>
          <a:cs typeface="+mj-cs"/>
        </a:defRPr>
      </a:lvl1pPr>
      <a:lvl2pPr algn="ctr" rtl="0" eaLnBrk="0" fontAlgn="base" hangingPunct="0">
        <a:spcBef>
          <a:spcPct val="0"/>
        </a:spcBef>
        <a:spcAft>
          <a:spcPct val="0"/>
        </a:spcAft>
        <a:defRPr sz="13400" b="1">
          <a:solidFill>
            <a:schemeClr val="tx2"/>
          </a:solidFill>
          <a:latin typeface="Arial" charset="0"/>
        </a:defRPr>
      </a:lvl2pPr>
      <a:lvl3pPr algn="ctr" rtl="0" eaLnBrk="0" fontAlgn="base" hangingPunct="0">
        <a:spcBef>
          <a:spcPct val="0"/>
        </a:spcBef>
        <a:spcAft>
          <a:spcPct val="0"/>
        </a:spcAft>
        <a:defRPr sz="13400" b="1">
          <a:solidFill>
            <a:schemeClr val="tx2"/>
          </a:solidFill>
          <a:latin typeface="Arial" charset="0"/>
        </a:defRPr>
      </a:lvl3pPr>
      <a:lvl4pPr algn="ctr" rtl="0" eaLnBrk="0" fontAlgn="base" hangingPunct="0">
        <a:spcBef>
          <a:spcPct val="0"/>
        </a:spcBef>
        <a:spcAft>
          <a:spcPct val="0"/>
        </a:spcAft>
        <a:defRPr sz="13400" b="1">
          <a:solidFill>
            <a:schemeClr val="tx2"/>
          </a:solidFill>
          <a:latin typeface="Arial" charset="0"/>
        </a:defRPr>
      </a:lvl4pPr>
      <a:lvl5pPr algn="ctr" rtl="0" eaLnBrk="0" fontAlgn="base" hangingPunct="0">
        <a:spcBef>
          <a:spcPct val="0"/>
        </a:spcBef>
        <a:spcAft>
          <a:spcPct val="0"/>
        </a:spcAft>
        <a:defRPr sz="13400" b="1">
          <a:solidFill>
            <a:schemeClr val="tx2"/>
          </a:solidFill>
          <a:latin typeface="Arial" charset="0"/>
        </a:defRPr>
      </a:lvl5pPr>
      <a:lvl6pPr marL="2194560" algn="l" rtl="0" fontAlgn="base">
        <a:spcBef>
          <a:spcPct val="0"/>
        </a:spcBef>
        <a:spcAft>
          <a:spcPct val="0"/>
        </a:spcAft>
        <a:defRPr sz="15400" b="1">
          <a:solidFill>
            <a:schemeClr val="tx2"/>
          </a:solidFill>
          <a:latin typeface="Arial" charset="0"/>
        </a:defRPr>
      </a:lvl6pPr>
      <a:lvl7pPr marL="4389120" algn="l" rtl="0" fontAlgn="base">
        <a:spcBef>
          <a:spcPct val="0"/>
        </a:spcBef>
        <a:spcAft>
          <a:spcPct val="0"/>
        </a:spcAft>
        <a:defRPr sz="15400" b="1">
          <a:solidFill>
            <a:schemeClr val="tx2"/>
          </a:solidFill>
          <a:latin typeface="Arial" charset="0"/>
        </a:defRPr>
      </a:lvl7pPr>
      <a:lvl8pPr marL="6583680" algn="l" rtl="0" fontAlgn="base">
        <a:spcBef>
          <a:spcPct val="0"/>
        </a:spcBef>
        <a:spcAft>
          <a:spcPct val="0"/>
        </a:spcAft>
        <a:defRPr sz="15400" b="1">
          <a:solidFill>
            <a:schemeClr val="tx2"/>
          </a:solidFill>
          <a:latin typeface="Arial" charset="0"/>
        </a:defRPr>
      </a:lvl8pPr>
      <a:lvl9pPr marL="8778240" algn="l" rtl="0" fontAlgn="base">
        <a:spcBef>
          <a:spcPct val="0"/>
        </a:spcBef>
        <a:spcAft>
          <a:spcPct val="0"/>
        </a:spcAft>
        <a:defRPr sz="15400" b="1">
          <a:solidFill>
            <a:schemeClr val="tx2"/>
          </a:solidFill>
          <a:latin typeface="Arial" charset="0"/>
        </a:defRPr>
      </a:lvl9pPr>
    </p:titleStyle>
    <p:bodyStyle>
      <a:lvl1pPr marL="2926080" indent="-2926080" algn="l" rtl="0" eaLnBrk="0" fontAlgn="base" hangingPunct="0">
        <a:lnSpc>
          <a:spcPct val="130000"/>
        </a:lnSpc>
        <a:spcBef>
          <a:spcPct val="20000"/>
        </a:spcBef>
        <a:spcAft>
          <a:spcPct val="0"/>
        </a:spcAft>
        <a:buFont typeface="Wingdings" pitchFamily="2" charset="2"/>
        <a:buChar char="q"/>
        <a:defRPr sz="13400">
          <a:solidFill>
            <a:srgbClr val="C60C30"/>
          </a:solidFill>
          <a:latin typeface="+mn-lt"/>
          <a:ea typeface="+mn-ea"/>
          <a:cs typeface="+mn-cs"/>
        </a:defRPr>
      </a:lvl1pPr>
      <a:lvl2pPr marL="4754880" indent="-2560320" algn="l" rtl="0" eaLnBrk="0" fontAlgn="base" hangingPunct="0">
        <a:lnSpc>
          <a:spcPct val="130000"/>
        </a:lnSpc>
        <a:spcBef>
          <a:spcPct val="20000"/>
        </a:spcBef>
        <a:spcAft>
          <a:spcPct val="0"/>
        </a:spcAft>
        <a:buFont typeface="Wingdings" pitchFamily="2" charset="2"/>
        <a:buChar char="q"/>
        <a:defRPr sz="11500">
          <a:solidFill>
            <a:schemeClr val="tx1"/>
          </a:solidFill>
          <a:latin typeface="+mn-lt"/>
        </a:defRPr>
      </a:lvl2pPr>
      <a:lvl3pPr marL="6583680" indent="-2194560" algn="l" rtl="0" eaLnBrk="0" fontAlgn="base" hangingPunct="0">
        <a:lnSpc>
          <a:spcPct val="130000"/>
        </a:lnSpc>
        <a:spcBef>
          <a:spcPct val="20000"/>
        </a:spcBef>
        <a:spcAft>
          <a:spcPct val="0"/>
        </a:spcAft>
        <a:buFont typeface="Wingdings" pitchFamily="2" charset="2"/>
        <a:buChar char="q"/>
        <a:defRPr sz="9600">
          <a:solidFill>
            <a:schemeClr val="tx1"/>
          </a:solidFill>
          <a:latin typeface="+mn-lt"/>
        </a:defRPr>
      </a:lvl3pPr>
      <a:lvl4pPr marL="8412480" indent="-1828800" algn="l" rtl="0" eaLnBrk="0" fontAlgn="base" hangingPunct="0">
        <a:lnSpc>
          <a:spcPct val="130000"/>
        </a:lnSpc>
        <a:spcBef>
          <a:spcPct val="20000"/>
        </a:spcBef>
        <a:spcAft>
          <a:spcPct val="0"/>
        </a:spcAft>
        <a:buChar char="•"/>
        <a:defRPr sz="9600">
          <a:solidFill>
            <a:schemeClr val="tx1"/>
          </a:solidFill>
          <a:latin typeface="+mn-lt"/>
        </a:defRPr>
      </a:lvl4pPr>
      <a:lvl5pPr marL="10607040" indent="-1828800" algn="l" rtl="0" eaLnBrk="0" fontAlgn="base" hangingPunct="0">
        <a:spcBef>
          <a:spcPct val="20000"/>
        </a:spcBef>
        <a:spcAft>
          <a:spcPct val="0"/>
        </a:spcAft>
        <a:buChar char="»"/>
        <a:defRPr sz="9600">
          <a:solidFill>
            <a:schemeClr val="tx1"/>
          </a:solidFill>
          <a:latin typeface="+mn-lt"/>
        </a:defRPr>
      </a:lvl5pPr>
      <a:lvl6pPr marL="12801600" indent="-1828800" algn="l" rtl="0" fontAlgn="base">
        <a:spcBef>
          <a:spcPct val="20000"/>
        </a:spcBef>
        <a:spcAft>
          <a:spcPct val="0"/>
        </a:spcAft>
        <a:buChar char="»"/>
        <a:defRPr sz="9600">
          <a:solidFill>
            <a:schemeClr val="tx1"/>
          </a:solidFill>
          <a:latin typeface="+mn-lt"/>
        </a:defRPr>
      </a:lvl6pPr>
      <a:lvl7pPr marL="14996160" indent="-1828800" algn="l" rtl="0" fontAlgn="base">
        <a:spcBef>
          <a:spcPct val="20000"/>
        </a:spcBef>
        <a:spcAft>
          <a:spcPct val="0"/>
        </a:spcAft>
        <a:buChar char="»"/>
        <a:defRPr sz="9600">
          <a:solidFill>
            <a:schemeClr val="tx1"/>
          </a:solidFill>
          <a:latin typeface="+mn-lt"/>
        </a:defRPr>
      </a:lvl7pPr>
      <a:lvl8pPr marL="17190720" indent="-1828800" algn="l" rtl="0" fontAlgn="base">
        <a:spcBef>
          <a:spcPct val="20000"/>
        </a:spcBef>
        <a:spcAft>
          <a:spcPct val="0"/>
        </a:spcAft>
        <a:buChar char="»"/>
        <a:defRPr sz="9600">
          <a:solidFill>
            <a:schemeClr val="tx1"/>
          </a:solidFill>
          <a:latin typeface="+mn-lt"/>
        </a:defRPr>
      </a:lvl8pPr>
      <a:lvl9pPr marL="19385280" indent="-1828800" algn="l" rtl="0" fontAlgn="base">
        <a:spcBef>
          <a:spcPct val="20000"/>
        </a:spcBef>
        <a:spcAft>
          <a:spcPct val="0"/>
        </a:spcAft>
        <a:buChar char="»"/>
        <a:defRPr sz="9600">
          <a:solidFill>
            <a:schemeClr val="tx1"/>
          </a:solidFill>
          <a:latin typeface="+mn-lt"/>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2/jaba.384" TargetMode="External"/><Relationship Id="rId3" Type="http://schemas.openxmlformats.org/officeDocument/2006/relationships/image" Target="../media/image3.png"/><Relationship Id="rId7" Type="http://schemas.openxmlformats.org/officeDocument/2006/relationships/hyperlink" Target="https://doi.org/10.1007/s10803-015-2617-0" TargetMode="External"/><Relationship Id="rId2" Type="http://schemas.microsoft.com/office/2018/10/relationships/comments" Target="../comments/modernComment_1C6_0.xml"/><Relationship Id="rId1" Type="http://schemas.openxmlformats.org/officeDocument/2006/relationships/slideLayout" Target="../slideLayouts/slideLayout9.xml"/><Relationship Id="rId6" Type="http://schemas.openxmlformats.org/officeDocument/2006/relationships/hyperlink" Target="https://doi.org/10.1002/jaba.106" TargetMode="External"/><Relationship Id="rId11" Type="http://schemas.openxmlformats.org/officeDocument/2006/relationships/image" Target="../media/image6.png"/><Relationship Id="rId5" Type="http://schemas.openxmlformats.org/officeDocument/2006/relationships/hyperlink" Target="https://ftfbc.com/pfa-sbt/" TargetMode="External"/><Relationship Id="rId10" Type="http://schemas.openxmlformats.org/officeDocument/2006/relationships/image" Target="../media/image5.png"/><Relationship Id="rId4" Type="http://schemas.openxmlformats.org/officeDocument/2006/relationships/hyperlink" Target="https://ftfbc.com/wp-content/uploads/2023/07/IEP-Course-Handouts.pdf" TargetMode="Externa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7" name="Rectangle 6"/>
          <p:cNvSpPr/>
          <p:nvPr/>
        </p:nvSpPr>
        <p:spPr bwMode="auto">
          <a:xfrm>
            <a:off x="0" y="0"/>
            <a:ext cx="3505200" cy="3505200"/>
          </a:xfrm>
          <a:prstGeom prst="rect">
            <a:avLst/>
          </a:prstGeom>
          <a:solidFill>
            <a:srgbClr val="C00C3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bg1"/>
              </a:solidFill>
              <a:effectLst/>
              <a:latin typeface="Arial" charset="0"/>
            </a:endParaRPr>
          </a:p>
        </p:txBody>
      </p:sp>
      <p:pic>
        <p:nvPicPr>
          <p:cNvPr id="6" name="Picture 5"/>
          <p:cNvPicPr>
            <a:picLocks noChangeAspect="1"/>
          </p:cNvPicPr>
          <p:nvPr/>
        </p:nvPicPr>
        <p:blipFill>
          <a:blip r:embed="rId3"/>
          <a:stretch>
            <a:fillRect/>
          </a:stretch>
        </p:blipFill>
        <p:spPr>
          <a:xfrm>
            <a:off x="127239" y="76200"/>
            <a:ext cx="3301761" cy="3215036"/>
          </a:xfrm>
          <a:prstGeom prst="rect">
            <a:avLst/>
          </a:prstGeom>
        </p:spPr>
      </p:pic>
      <p:sp>
        <p:nvSpPr>
          <p:cNvPr id="9" name="Rectangle 8"/>
          <p:cNvSpPr/>
          <p:nvPr/>
        </p:nvSpPr>
        <p:spPr bwMode="auto">
          <a:xfrm>
            <a:off x="3505200" y="0"/>
            <a:ext cx="40386000" cy="35052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ts val="0"/>
              </a:spcAft>
              <a:buClrTx/>
              <a:buSzTx/>
              <a:buFontTx/>
              <a:buNone/>
              <a:tabLst/>
            </a:pPr>
            <a:r>
              <a:rPr kumimoji="0" lang="en-US" sz="6000" b="0" i="0" u="none" strike="noStrike" cap="none" normalizeH="0" baseline="0" dirty="0">
                <a:ln>
                  <a:noFill/>
                </a:ln>
                <a:solidFill>
                  <a:schemeClr val="bg1"/>
                </a:solidFill>
                <a:effectLst/>
                <a:latin typeface="Arial"/>
                <a:cs typeface="Arial"/>
              </a:rPr>
              <a:t> </a:t>
            </a:r>
          </a:p>
          <a:p>
            <a:pPr marL="0" marR="0" indent="0" algn="l" defTabSz="914400" rtl="0" eaLnBrk="1" fontAlgn="base" latinLnBrk="0" hangingPunct="1">
              <a:lnSpc>
                <a:spcPct val="100000"/>
              </a:lnSpc>
              <a:spcBef>
                <a:spcPct val="0"/>
              </a:spcBef>
              <a:spcAft>
                <a:spcPts val="0"/>
              </a:spcAft>
              <a:buClrTx/>
              <a:buSzTx/>
              <a:buFontTx/>
              <a:buNone/>
              <a:tabLst/>
            </a:pPr>
            <a:r>
              <a:rPr kumimoji="0" lang="en-US" sz="8000" b="0" i="0" u="none" strike="noStrike" cap="none" normalizeH="0" baseline="0" dirty="0">
                <a:ln>
                  <a:noFill/>
                </a:ln>
                <a:solidFill>
                  <a:schemeClr val="bg1"/>
                </a:solidFill>
                <a:effectLst/>
                <a:latin typeface="Arial"/>
                <a:cs typeface="Arial"/>
              </a:rPr>
              <a:t>  </a:t>
            </a:r>
            <a:r>
              <a:rPr kumimoji="0" lang="en-US" sz="7500" b="0" i="0" u="none" strike="noStrike" cap="none" normalizeH="0" baseline="0" dirty="0">
                <a:ln>
                  <a:noFill/>
                </a:ln>
                <a:solidFill>
                  <a:schemeClr val="bg1"/>
                </a:solidFill>
                <a:effectLst/>
                <a:latin typeface="Arial"/>
                <a:cs typeface="Arial"/>
              </a:rPr>
              <a:t>University of Nebraska at Omaha</a:t>
            </a:r>
          </a:p>
        </p:txBody>
      </p:sp>
      <p:cxnSp>
        <p:nvCxnSpPr>
          <p:cNvPr id="11" name="Straight Connector 10"/>
          <p:cNvCxnSpPr/>
          <p:nvPr/>
        </p:nvCxnSpPr>
        <p:spPr bwMode="auto">
          <a:xfrm>
            <a:off x="0" y="3657600"/>
            <a:ext cx="43891200" cy="1588"/>
          </a:xfrm>
          <a:prstGeom prst="line">
            <a:avLst/>
          </a:prstGeom>
          <a:noFill/>
          <a:ln w="9525" cap="flat" cmpd="sng" algn="ctr">
            <a:solidFill>
              <a:schemeClr val="tx1"/>
            </a:solidFill>
            <a:prstDash val="solid"/>
            <a:round/>
            <a:headEnd type="none" w="med" len="med"/>
            <a:tailEnd type="none" w="med" len="med"/>
          </a:ln>
          <a:effectLst/>
        </p:spPr>
      </p:cxnSp>
      <p:sp>
        <p:nvSpPr>
          <p:cNvPr id="14" name="Rectangle 5"/>
          <p:cNvSpPr>
            <a:spLocks noChangeArrowheads="1"/>
          </p:cNvSpPr>
          <p:nvPr/>
        </p:nvSpPr>
        <p:spPr bwMode="auto">
          <a:xfrm>
            <a:off x="0" y="3841404"/>
            <a:ext cx="43891200" cy="2908256"/>
          </a:xfrm>
          <a:prstGeom prst="rect">
            <a:avLst/>
          </a:prstGeom>
          <a:noFill/>
          <a:ln w="9525">
            <a:noFill/>
            <a:miter lim="800000"/>
            <a:headEnd/>
            <a:tailEnd/>
          </a:ln>
          <a:effectLst/>
        </p:spPr>
        <p:txBody>
          <a:bodyPr wrap="square" lIns="91229" tIns="45605" rIns="91229" bIns="45605" anchor="t">
            <a:spAutoFit/>
          </a:bodyPr>
          <a:lstStyle/>
          <a:p>
            <a:pPr algn="ctr"/>
            <a:r>
              <a:rPr lang="en-US" sz="7700" b="1" dirty="0">
                <a:solidFill>
                  <a:schemeClr val="tx1"/>
                </a:solidFill>
                <a:latin typeface="+mj-lt"/>
                <a:cs typeface="Times New Roman"/>
              </a:rPr>
              <a:t>How to Successfully Implement Practical Functional Assessment in School Settings</a:t>
            </a:r>
            <a:endParaRPr lang="en-US" sz="7700" b="1" dirty="0">
              <a:solidFill>
                <a:schemeClr val="tx1"/>
              </a:solidFill>
              <a:latin typeface="+mj-lt"/>
              <a:cs typeface="Times New Roman" pitchFamily="18" charset="0"/>
            </a:endParaRPr>
          </a:p>
          <a:p>
            <a:pPr algn="ctr"/>
            <a:r>
              <a:rPr lang="en-US" sz="5300" b="1" dirty="0">
                <a:solidFill>
                  <a:schemeClr val="tx1"/>
                </a:solidFill>
                <a:latin typeface="+mj-lt"/>
                <a:cs typeface="Times New Roman"/>
              </a:rPr>
              <a:t>Christina C. Arispe MS, Alexis M. Westercamp, Sara Kupzyk PhD, LP, BCBA, &amp; Adam D. Weaver PhD, BCBA</a:t>
            </a:r>
            <a:endParaRPr lang="en-US" sz="5300" b="1" dirty="0">
              <a:solidFill>
                <a:schemeClr val="tx1"/>
              </a:solidFill>
              <a:latin typeface="+mj-lt"/>
              <a:cs typeface="Times New Roman" pitchFamily="18" charset="0"/>
            </a:endParaRPr>
          </a:p>
          <a:p>
            <a:pPr algn="ctr"/>
            <a:r>
              <a:rPr lang="en-US" sz="5300" b="1" dirty="0">
                <a:solidFill>
                  <a:schemeClr val="tx1"/>
                </a:solidFill>
                <a:latin typeface="Arial"/>
                <a:cs typeface="Arial"/>
              </a:rPr>
              <a:t>University of Nebraska at Omaha</a:t>
            </a:r>
          </a:p>
        </p:txBody>
      </p:sp>
      <p:sp>
        <p:nvSpPr>
          <p:cNvPr id="15" name="TextBox 15"/>
          <p:cNvSpPr txBox="1">
            <a:spLocks noChangeArrowheads="1"/>
          </p:cNvSpPr>
          <p:nvPr/>
        </p:nvSpPr>
        <p:spPr bwMode="auto">
          <a:xfrm rot="10800000" flipV="1">
            <a:off x="573441" y="16977360"/>
            <a:ext cx="14071625" cy="15520109"/>
          </a:xfrm>
          <a:prstGeom prst="rect">
            <a:avLst/>
          </a:prstGeom>
          <a:noFill/>
          <a:ln w="9525">
            <a:noFill/>
            <a:miter lim="800000"/>
            <a:headEnd/>
            <a:tailEnd/>
          </a:ln>
        </p:spPr>
        <p:txBody>
          <a:bodyPr wrap="square" lIns="438912" tIns="219456" rIns="438912" bIns="219456" anchor="t">
            <a:noAutofit/>
          </a:bodyPr>
          <a:lstStyle/>
          <a:p>
            <a:pPr marL="548640" indent="-548640">
              <a:spcAft>
                <a:spcPts val="1440"/>
              </a:spcAft>
              <a:buFont typeface="Arial" pitchFamily="34" charset="0"/>
              <a:buChar char="•"/>
            </a:pPr>
            <a:r>
              <a:rPr lang="en-US" sz="3600" i="1" dirty="0">
                <a:solidFill>
                  <a:schemeClr val="tx1"/>
                </a:solidFill>
                <a:latin typeface="Arial"/>
                <a:cs typeface="Arial"/>
              </a:rPr>
              <a:t>Interview-Informed Synthesized Contingency Analysis</a:t>
            </a:r>
            <a:r>
              <a:rPr lang="en-US" sz="3600" dirty="0">
                <a:solidFill>
                  <a:schemeClr val="tx1"/>
                </a:solidFill>
                <a:latin typeface="Arial"/>
                <a:cs typeface="Arial"/>
              </a:rPr>
              <a:t> (IISCA) is used to gather information about the student's history, preferences, and behaviors. </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Data are used to determine the </a:t>
            </a:r>
            <a:r>
              <a:rPr lang="en" sz="3600" dirty="0">
                <a:solidFill>
                  <a:schemeClr val="tx1"/>
                </a:solidFill>
                <a:latin typeface="Arial"/>
                <a:cs typeface="Arial"/>
              </a:rPr>
              <a:t>environmental conditions tested in a PFA which can be combined conditions based on data </a:t>
            </a:r>
            <a:r>
              <a:rPr lang="en-US" sz="3600" dirty="0">
                <a:solidFill>
                  <a:schemeClr val="tx1"/>
                </a:solidFill>
                <a:latin typeface="Arial"/>
                <a:cs typeface="Arial"/>
              </a:rPr>
              <a:t>(Slaton et al., 2017). </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SBT sessions aim to progressively implement a situation in which challenging behavior is more likely to occur while teaching adaptive behavior in several phases.</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Begin the SBT process (see figure) with the overall goal of providing  intermittent and unpredictable reinforcement to teach students life skills through functional communication, delay/denial tolerance, and compliance.</a:t>
            </a:r>
          </a:p>
          <a:p>
            <a:pPr marL="548640" indent="-548640">
              <a:spcAft>
                <a:spcPts val="1440"/>
              </a:spcAft>
              <a:buFont typeface="Arial" pitchFamily="34" charset="0"/>
              <a:buChar char="•"/>
            </a:pPr>
            <a:r>
              <a:rPr lang="en-US" sz="3600" dirty="0">
                <a:solidFill>
                  <a:schemeClr val="tx1"/>
                </a:solidFill>
                <a:latin typeface="Arial"/>
                <a:cs typeface="Arial"/>
              </a:rPr>
              <a:t>School staff, such as teachers, school psychologists, and paras, can be qualified to implement PFA-SBT under supervision through self-paced training (e.g., FTF Behavioral Consulting on demand course).</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Implementors complete the student's PFA-SBT workbook as they move through the process.</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Data collection and progress monitoring occur through the PFA Data App, providing detailed graphs for progress monitoring.</a:t>
            </a:r>
            <a:endParaRPr lang="en-US" sz="3600" dirty="0">
              <a:solidFill>
                <a:schemeClr val="tx1"/>
              </a:solidFill>
            </a:endParaRPr>
          </a:p>
          <a:p>
            <a:pPr marL="548640" indent="-548640">
              <a:spcAft>
                <a:spcPts val="1440"/>
              </a:spcAft>
              <a:buFont typeface="Arial" pitchFamily="34" charset="0"/>
              <a:buChar char="•"/>
            </a:pPr>
            <a:r>
              <a:rPr lang="en-US" sz="3600" dirty="0">
                <a:solidFill>
                  <a:schemeClr val="tx1"/>
                </a:solidFill>
                <a:latin typeface="Arial"/>
                <a:cs typeface="Arial"/>
              </a:rPr>
              <a:t>SBT should be conducted by a trained implementor at least four hours per week during scheduled times. </a:t>
            </a:r>
          </a:p>
          <a:p>
            <a:pPr marL="548640" indent="-548640">
              <a:spcAft>
                <a:spcPts val="1440"/>
              </a:spcAft>
              <a:buFont typeface="Arial" pitchFamily="34" charset="0"/>
              <a:buChar char="•"/>
            </a:pPr>
            <a:endParaRPr lang="en-US" sz="3600" dirty="0">
              <a:solidFill>
                <a:schemeClr val="tx1"/>
              </a:solidFill>
              <a:latin typeface="Arial"/>
              <a:cs typeface="Arial"/>
            </a:endParaRPr>
          </a:p>
        </p:txBody>
      </p:sp>
      <p:sp>
        <p:nvSpPr>
          <p:cNvPr id="17" name="Text Box 6687"/>
          <p:cNvSpPr txBox="1">
            <a:spLocks noChangeArrowheads="1"/>
          </p:cNvSpPr>
          <p:nvPr/>
        </p:nvSpPr>
        <p:spPr bwMode="auto">
          <a:xfrm>
            <a:off x="29870858" y="18006910"/>
            <a:ext cx="13533120" cy="6644390"/>
          </a:xfrm>
          <a:prstGeom prst="rect">
            <a:avLst/>
          </a:prstGeom>
          <a:noFill/>
          <a:ln w="9525" algn="ctr">
            <a:noFill/>
            <a:miter lim="800000"/>
            <a:headEnd/>
            <a:tailEnd/>
          </a:ln>
        </p:spPr>
        <p:txBody>
          <a:bodyPr wrap="square" lIns="438912" tIns="219456" rIns="438912" bIns="219456" anchor="t">
            <a:noAutofit/>
          </a:bodyPr>
          <a:lstStyle/>
          <a:p>
            <a:pPr marL="548640" indent="-548640">
              <a:buFont typeface="Arial" pitchFamily="34" charset="0"/>
              <a:buChar char="•"/>
            </a:pPr>
            <a:r>
              <a:rPr lang="en-US" sz="3600" dirty="0">
                <a:solidFill>
                  <a:srgbClr val="000000"/>
                </a:solidFill>
                <a:latin typeface="Arial"/>
                <a:cs typeface="Arial"/>
              </a:rPr>
              <a:t>Slaton et al. (2018) demonstrated that treatments informed by the PFA eliminated challenging behavior and resulted in acquisition of a functional communicative response in 100% of cases across multiple contexts.</a:t>
            </a:r>
            <a:endParaRPr lang="en-US" sz="3600" dirty="0">
              <a:solidFill>
                <a:schemeClr val="tx1"/>
              </a:solidFill>
            </a:endParaRPr>
          </a:p>
          <a:p>
            <a:pPr marL="548640" indent="-548640">
              <a:buFont typeface="Arial" pitchFamily="34" charset="0"/>
              <a:buChar char="•"/>
            </a:pPr>
            <a:r>
              <a:rPr lang="en-US" sz="3600" dirty="0">
                <a:solidFill>
                  <a:srgbClr val="000000"/>
                </a:solidFill>
                <a:latin typeface="Arial"/>
                <a:cs typeface="Arial"/>
              </a:rPr>
              <a:t>Teachers reported high satisfaction with the functional communication, tolerance, and compliance skills that were achieved in a school setting (Santiago et al., 2015).</a:t>
            </a:r>
            <a:endParaRPr lang="en-US" sz="3600" dirty="0">
              <a:solidFill>
                <a:srgbClr val="000000"/>
              </a:solidFill>
            </a:endParaRPr>
          </a:p>
          <a:p>
            <a:pPr marL="548640" indent="-548640">
              <a:buFont typeface="Arial" pitchFamily="34" charset="0"/>
              <a:buChar char="•"/>
            </a:pPr>
            <a:r>
              <a:rPr lang="en-US" sz="3600" dirty="0">
                <a:solidFill>
                  <a:schemeClr val="tx1"/>
                </a:solidFill>
                <a:latin typeface="Arial"/>
                <a:cs typeface="Arial"/>
              </a:rPr>
              <a:t>Students with emotional and behavioral disorders receiving SBT with an enhanced choice model in their classrooms reduced severe challenging behavior while increasing alternate communicative responses (Staubitz et al., 2022).</a:t>
            </a:r>
          </a:p>
        </p:txBody>
      </p:sp>
      <p:sp>
        <p:nvSpPr>
          <p:cNvPr id="20" name="Rectangle 19"/>
          <p:cNvSpPr/>
          <p:nvPr/>
        </p:nvSpPr>
        <p:spPr>
          <a:xfrm>
            <a:off x="554895" y="6910482"/>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t>Abstract</a:t>
            </a:r>
          </a:p>
        </p:txBody>
      </p:sp>
      <p:sp>
        <p:nvSpPr>
          <p:cNvPr id="21" name="Rectangle 20"/>
          <p:cNvSpPr/>
          <p:nvPr/>
        </p:nvSpPr>
        <p:spPr>
          <a:xfrm>
            <a:off x="29859256" y="16979317"/>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t>Social Validity</a:t>
            </a:r>
            <a:endParaRPr lang="en-US" sz="6200" b="1" dirty="0">
              <a:cs typeface="Arial"/>
            </a:endParaRPr>
          </a:p>
        </p:txBody>
      </p:sp>
      <p:sp>
        <p:nvSpPr>
          <p:cNvPr id="22" name="Rectangle 21"/>
          <p:cNvSpPr/>
          <p:nvPr/>
        </p:nvSpPr>
        <p:spPr>
          <a:xfrm>
            <a:off x="29865903" y="6924063"/>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cs typeface="Arial"/>
              </a:rPr>
              <a:t>BIP and SBT</a:t>
            </a:r>
            <a:endParaRPr lang="en-US" dirty="0"/>
          </a:p>
        </p:txBody>
      </p:sp>
      <p:sp>
        <p:nvSpPr>
          <p:cNvPr id="23" name="Text Box 6687"/>
          <p:cNvSpPr txBox="1">
            <a:spLocks noChangeArrowheads="1"/>
          </p:cNvSpPr>
          <p:nvPr/>
        </p:nvSpPr>
        <p:spPr bwMode="auto">
          <a:xfrm>
            <a:off x="29855990" y="7956679"/>
            <a:ext cx="13806610" cy="8141521"/>
          </a:xfrm>
          <a:prstGeom prst="rect">
            <a:avLst/>
          </a:prstGeom>
          <a:noFill/>
          <a:ln w="9525" algn="ctr">
            <a:noFill/>
            <a:miter lim="800000"/>
            <a:headEnd/>
            <a:tailEnd/>
          </a:ln>
        </p:spPr>
        <p:txBody>
          <a:bodyPr wrap="square" lIns="438912" tIns="219456" rIns="438912" bIns="219456" anchor="t">
            <a:noAutofit/>
          </a:bodyPr>
          <a:lstStyle/>
          <a:p>
            <a:pPr marL="571500" indent="-571500">
              <a:spcAft>
                <a:spcPts val="1440"/>
              </a:spcAft>
              <a:buFont typeface="Arial,Sans-Serif"/>
              <a:buChar char="•"/>
            </a:pPr>
            <a:r>
              <a:rPr lang="en" sz="3600" dirty="0">
                <a:solidFill>
                  <a:schemeClr val="tx1"/>
                </a:solidFill>
                <a:latin typeface="Arial"/>
                <a:cs typeface="Arial"/>
              </a:rPr>
              <a:t>The SBT portion should be incorporated into the student's BIP.</a:t>
            </a:r>
            <a:endParaRPr lang="en-US" sz="3600" dirty="0">
              <a:solidFill>
                <a:schemeClr val="tx1"/>
              </a:solidFill>
              <a:latin typeface="Arial"/>
              <a:cs typeface="Arial"/>
            </a:endParaRPr>
          </a:p>
          <a:p>
            <a:pPr marL="548640" indent="-548640">
              <a:spcAft>
                <a:spcPts val="1440"/>
              </a:spcAft>
              <a:buFont typeface="Arial,Sans-Serif"/>
              <a:buChar char="•"/>
            </a:pPr>
            <a:r>
              <a:rPr lang="en-US" sz="3600" dirty="0">
                <a:solidFill>
                  <a:schemeClr val="tx1"/>
                </a:solidFill>
                <a:latin typeface="Arial"/>
                <a:cs typeface="Arial"/>
              </a:rPr>
              <a:t>Data from the SBT Planning Workbook can be used as a guide for skill progression in a BIP (Egan, 2023).</a:t>
            </a:r>
          </a:p>
          <a:p>
            <a:pPr marL="571500" indent="-571500">
              <a:spcAft>
                <a:spcPts val="1440"/>
              </a:spcAft>
              <a:buFont typeface="Arial"/>
              <a:buChar char="•"/>
            </a:pPr>
            <a:r>
              <a:rPr lang="en-US" sz="3600" dirty="0">
                <a:solidFill>
                  <a:schemeClr val="tx1"/>
                </a:solidFill>
                <a:latin typeface="Arial"/>
                <a:cs typeface="Arial"/>
              </a:rPr>
              <a:t>Identifying intervention strategies to be used to alter antecedent events and to prevent the occurrence of the behavior occurs throughout all stages of SBT.</a:t>
            </a:r>
          </a:p>
          <a:p>
            <a:pPr marL="571500" indent="-571500">
              <a:spcAft>
                <a:spcPts val="1440"/>
              </a:spcAft>
              <a:buFont typeface="Arial"/>
              <a:buChar char="•"/>
            </a:pPr>
            <a:r>
              <a:rPr lang="en-US" sz="3600" dirty="0">
                <a:solidFill>
                  <a:schemeClr val="tx1"/>
                </a:solidFill>
                <a:latin typeface="Arial"/>
                <a:cs typeface="Arial"/>
              </a:rPr>
              <a:t>Teaching the student alternative strategies and adaptive behaviors is implemented through functional communication, delay/denial, and toleration (Slaton et al., 2017).</a:t>
            </a:r>
          </a:p>
          <a:p>
            <a:pPr marL="571500" indent="-571500">
              <a:spcAft>
                <a:spcPts val="1440"/>
              </a:spcAft>
              <a:buFont typeface="Arial"/>
              <a:buChar char="•"/>
            </a:pPr>
            <a:r>
              <a:rPr lang="en-US" sz="3600" dirty="0">
                <a:solidFill>
                  <a:schemeClr val="tx1"/>
                </a:solidFill>
                <a:latin typeface="Arial"/>
                <a:cs typeface="Arial"/>
              </a:rPr>
              <a:t>SBT assists in identifying appropriate responses to challenging and alternative behaviors.</a:t>
            </a:r>
          </a:p>
          <a:p>
            <a:pPr marL="571500" indent="-571500">
              <a:spcAft>
                <a:spcPts val="1440"/>
              </a:spcAft>
              <a:buFont typeface="Arial"/>
              <a:buChar char="•"/>
            </a:pPr>
            <a:r>
              <a:rPr lang="en-US" sz="3600" dirty="0">
                <a:solidFill>
                  <a:schemeClr val="tx1"/>
                </a:solidFill>
                <a:latin typeface="Arial"/>
                <a:cs typeface="Arial"/>
              </a:rPr>
              <a:t>Student progression of BIP goals can be accomplished through the graphing tool and the PFA-SBT workbook. </a:t>
            </a:r>
            <a:endParaRPr lang="en-US" sz="3600" dirty="0">
              <a:solidFill>
                <a:schemeClr val="tx1"/>
              </a:solidFill>
            </a:endParaRPr>
          </a:p>
        </p:txBody>
      </p:sp>
      <p:sp>
        <p:nvSpPr>
          <p:cNvPr id="26" name="Rectangle 25"/>
          <p:cNvSpPr/>
          <p:nvPr/>
        </p:nvSpPr>
        <p:spPr>
          <a:xfrm>
            <a:off x="554895" y="15768512"/>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cs typeface="Arial"/>
              </a:rPr>
              <a:t>The PFA-SBT Process</a:t>
            </a:r>
          </a:p>
        </p:txBody>
      </p:sp>
      <p:sp>
        <p:nvSpPr>
          <p:cNvPr id="27" name="TextBox 15"/>
          <p:cNvSpPr txBox="1">
            <a:spLocks noChangeArrowheads="1"/>
          </p:cNvSpPr>
          <p:nvPr/>
        </p:nvSpPr>
        <p:spPr bwMode="auto">
          <a:xfrm rot="10800000" flipV="1">
            <a:off x="600235" y="7956679"/>
            <a:ext cx="14071625" cy="7851925"/>
          </a:xfrm>
          <a:prstGeom prst="rect">
            <a:avLst/>
          </a:prstGeom>
          <a:noFill/>
          <a:ln w="9525">
            <a:noFill/>
            <a:miter lim="800000"/>
            <a:headEnd/>
            <a:tailEnd/>
          </a:ln>
        </p:spPr>
        <p:txBody>
          <a:bodyPr wrap="square" lIns="438912" tIns="219456" rIns="438912" bIns="219456" anchor="t">
            <a:noAutofit/>
          </a:bodyPr>
          <a:lstStyle/>
          <a:p>
            <a:r>
              <a:rPr lang="en-US" sz="3600" dirty="0">
                <a:solidFill>
                  <a:schemeClr val="tx1"/>
                </a:solidFill>
                <a:latin typeface="Arial"/>
                <a:cs typeface="Arial"/>
              </a:rPr>
              <a:t>The Practical Functional Assessment (PFA) and Skill-Based Treatment (SBT) process is a comprehensive system that may benefit students who engage in high levels of challenging behavior by assessing the function of behavior while considering the student’s safety, dignity, and autonomy (Hanley, 2012). </a:t>
            </a:r>
          </a:p>
          <a:p>
            <a:r>
              <a:rPr lang="en-US" sz="3600" dirty="0">
                <a:solidFill>
                  <a:schemeClr val="tx1"/>
                </a:solidFill>
                <a:latin typeface="Arial"/>
                <a:cs typeface="Arial"/>
              </a:rPr>
              <a:t>The PFA-SBT process is designed to advance through several cumulative phases to teach the necessary skills that promote student success in multiple contexts within the school or home (Hanley et al., 2014). While not explicitly designed for school settings, the PFA-SBT process is versatile and feasible enough to be implemented by school personnel. This poster will describe the PFA-SBT process, present tips for successful implementation, and discuss social validity.</a:t>
            </a:r>
            <a:endParaRPr lang="en-US" sz="3600" dirty="0">
              <a:solidFill>
                <a:schemeClr val="tx1"/>
              </a:solidFill>
              <a:latin typeface="Arial"/>
            </a:endParaRPr>
          </a:p>
        </p:txBody>
      </p:sp>
      <p:sp>
        <p:nvSpPr>
          <p:cNvPr id="28" name="TextBox 15"/>
          <p:cNvSpPr txBox="1">
            <a:spLocks noChangeArrowheads="1"/>
          </p:cNvSpPr>
          <p:nvPr/>
        </p:nvSpPr>
        <p:spPr bwMode="auto">
          <a:xfrm rot="10800000" flipV="1">
            <a:off x="14645070" y="21589717"/>
            <a:ext cx="14548710" cy="11321820"/>
          </a:xfrm>
          <a:prstGeom prst="rect">
            <a:avLst/>
          </a:prstGeom>
          <a:noFill/>
          <a:ln w="9525">
            <a:noFill/>
            <a:miter lim="800000"/>
            <a:headEnd/>
            <a:tailEnd/>
          </a:ln>
        </p:spPr>
        <p:txBody>
          <a:bodyPr wrap="square" lIns="438912" tIns="219456" rIns="438912" bIns="219456" anchor="t" anchorCtr="0">
            <a:noAutofit/>
          </a:bodyPr>
          <a:lstStyle/>
          <a:p>
            <a:pPr marL="571500" indent="-571500">
              <a:spcAft>
                <a:spcPts val="1440"/>
              </a:spcAft>
              <a:buFont typeface="Arial"/>
              <a:buChar char="•"/>
            </a:pPr>
            <a:r>
              <a:rPr lang="en" sz="3600" dirty="0">
                <a:solidFill>
                  <a:schemeClr val="tx1"/>
                </a:solidFill>
                <a:latin typeface="Arial"/>
                <a:cs typeface="Times New Roman"/>
              </a:rPr>
              <a:t>A Functional Behavior Assessment (FBA) is required by IDEA in certain situations. The FBA is then used to develop a Behavior Intervention Plan (BIP).</a:t>
            </a:r>
          </a:p>
          <a:p>
            <a:pPr marL="571500" indent="-571500">
              <a:spcAft>
                <a:spcPts val="1440"/>
              </a:spcAft>
              <a:buFont typeface="Arial"/>
              <a:buChar char="•"/>
            </a:pPr>
            <a:r>
              <a:rPr lang="en" sz="3600" dirty="0">
                <a:solidFill>
                  <a:schemeClr val="tx1"/>
                </a:solidFill>
                <a:latin typeface="Arial"/>
                <a:cs typeface="Times New Roman"/>
              </a:rPr>
              <a:t>The IISCA and PFA can be incorporated into the FBA process to determine maintaining contingencies (i.e., the function of challenging behavior) and to inform behavioral interventions. </a:t>
            </a:r>
          </a:p>
          <a:p>
            <a:pPr marL="571500" indent="-571500">
              <a:spcAft>
                <a:spcPts val="1440"/>
              </a:spcAft>
              <a:buFont typeface="Arial"/>
              <a:buChar char="•"/>
            </a:pPr>
            <a:r>
              <a:rPr lang="en" sz="3600" dirty="0">
                <a:solidFill>
                  <a:schemeClr val="tx1"/>
                </a:solidFill>
                <a:latin typeface="Arial"/>
                <a:cs typeface="Times New Roman"/>
              </a:rPr>
              <a:t>The IISCA may be more feasible and efficient in school settings than a traditional functional analysis in the FBA (Hanley, 2014).</a:t>
            </a:r>
          </a:p>
          <a:p>
            <a:pPr marL="571500" indent="-571500">
              <a:spcAft>
                <a:spcPts val="1440"/>
              </a:spcAft>
              <a:buFont typeface="Arial"/>
              <a:buChar char="•"/>
            </a:pPr>
            <a:r>
              <a:rPr lang="en-US" sz="3600" dirty="0">
                <a:solidFill>
                  <a:schemeClr val="tx1"/>
                </a:solidFill>
                <a:latin typeface="Arial"/>
                <a:cs typeface="Arial"/>
              </a:rPr>
              <a:t>The open-ended interview in the IISCA can be used as part of an indirect assessment in an FBA (Hanley, 2014).</a:t>
            </a:r>
            <a:endParaRPr lang="en" sz="3600" dirty="0">
              <a:solidFill>
                <a:schemeClr val="tx1"/>
              </a:solidFill>
              <a:latin typeface="Arial"/>
              <a:cs typeface="Times New Roman"/>
            </a:endParaRPr>
          </a:p>
          <a:p>
            <a:pPr marL="571500" indent="-571500">
              <a:spcAft>
                <a:spcPts val="1440"/>
              </a:spcAft>
              <a:buFont typeface="Arial"/>
              <a:buChar char="•"/>
            </a:pPr>
            <a:r>
              <a:rPr lang="en" sz="3600" dirty="0">
                <a:solidFill>
                  <a:schemeClr val="tx1"/>
                </a:solidFill>
                <a:latin typeface="Arial"/>
                <a:cs typeface="Times New Roman"/>
              </a:rPr>
              <a:t>The open-ended interview assists in identifying the challenging behaviors to target in the PFA process which acknowledges defining the behavior within the FBA (Egan, 2023). </a:t>
            </a:r>
          </a:p>
          <a:p>
            <a:pPr marL="571500" indent="-571500">
              <a:spcAft>
                <a:spcPts val="1440"/>
              </a:spcAft>
              <a:buFont typeface="Arial"/>
              <a:buChar char="•"/>
            </a:pPr>
            <a:r>
              <a:rPr lang="en" sz="3600" dirty="0">
                <a:solidFill>
                  <a:schemeClr val="tx1"/>
                </a:solidFill>
                <a:latin typeface="Arial"/>
                <a:cs typeface="Times New Roman"/>
              </a:rPr>
              <a:t>The antecedents, reinforcing consequences, and alternative skills to be taught sections in an FBA can be completed according to the PFA results (Egan, 2023).</a:t>
            </a:r>
          </a:p>
          <a:p>
            <a:pPr>
              <a:spcAft>
                <a:spcPts val="1440"/>
              </a:spcAft>
            </a:pPr>
            <a:endParaRPr lang="en" sz="3600" dirty="0">
              <a:solidFill>
                <a:schemeClr val="tx1"/>
              </a:solidFill>
              <a:cs typeface="Times New Roman"/>
            </a:endParaRPr>
          </a:p>
          <a:p>
            <a:pPr marL="548640" indent="-548640">
              <a:spcAft>
                <a:spcPts val="1440"/>
              </a:spcAft>
              <a:buFont typeface="Arial" pitchFamily="34" charset="0"/>
              <a:buChar char="•"/>
            </a:pPr>
            <a:endParaRPr lang="en-US" sz="3600" dirty="0">
              <a:solidFill>
                <a:schemeClr val="tx1"/>
              </a:solidFill>
            </a:endParaRPr>
          </a:p>
        </p:txBody>
      </p:sp>
      <p:sp>
        <p:nvSpPr>
          <p:cNvPr id="29" name="Rectangle 28"/>
          <p:cNvSpPr/>
          <p:nvPr/>
        </p:nvSpPr>
        <p:spPr>
          <a:xfrm>
            <a:off x="15169278" y="20286920"/>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cs typeface="Arial"/>
              </a:rPr>
              <a:t>FBA, IISCA, and PFA</a:t>
            </a:r>
            <a:endParaRPr lang="en-US" dirty="0"/>
          </a:p>
        </p:txBody>
      </p:sp>
      <p:sp>
        <p:nvSpPr>
          <p:cNvPr id="34" name="Rectangle 33"/>
          <p:cNvSpPr/>
          <p:nvPr/>
        </p:nvSpPr>
        <p:spPr>
          <a:xfrm>
            <a:off x="29855990" y="24424726"/>
            <a:ext cx="13533120" cy="1036320"/>
          </a:xfrm>
          <a:prstGeom prst="rect">
            <a:avLst/>
          </a:prstGeom>
          <a:solidFill>
            <a:srgbClr val="C00C2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anchor="ctr"/>
          <a:lstStyle/>
          <a:p>
            <a:pPr algn="ctr">
              <a:defRPr/>
            </a:pPr>
            <a:r>
              <a:rPr lang="en-US" sz="6200" b="1" dirty="0"/>
              <a:t>References</a:t>
            </a:r>
          </a:p>
        </p:txBody>
      </p:sp>
      <p:sp>
        <p:nvSpPr>
          <p:cNvPr id="35" name="Text Box 6687"/>
          <p:cNvSpPr txBox="1">
            <a:spLocks noChangeArrowheads="1"/>
          </p:cNvSpPr>
          <p:nvPr/>
        </p:nvSpPr>
        <p:spPr bwMode="auto">
          <a:xfrm>
            <a:off x="29965232" y="25345627"/>
            <a:ext cx="13533120" cy="3810000"/>
          </a:xfrm>
          <a:prstGeom prst="rect">
            <a:avLst/>
          </a:prstGeom>
          <a:noFill/>
          <a:ln w="9525" algn="ctr">
            <a:noFill/>
            <a:miter lim="800000"/>
            <a:headEnd/>
            <a:tailEnd/>
          </a:ln>
        </p:spPr>
        <p:txBody>
          <a:bodyPr wrap="square" lIns="438912" tIns="219456" rIns="438912" bIns="219456" anchor="t">
            <a:noAutofit/>
          </a:bodyPr>
          <a:lstStyle/>
          <a:p>
            <a:pPr marL="548640" indent="-548640">
              <a:spcAft>
                <a:spcPts val="1440"/>
              </a:spcAft>
            </a:pPr>
            <a:r>
              <a:rPr lang="en" sz="1700" dirty="0">
                <a:solidFill>
                  <a:schemeClr val="tx1"/>
                </a:solidFill>
                <a:latin typeface="Arial"/>
                <a:cs typeface="Arial"/>
              </a:rPr>
              <a:t>Egan, C. (2023). </a:t>
            </a:r>
            <a:r>
              <a:rPr lang="en" sz="1700" i="1" dirty="0">
                <a:solidFill>
                  <a:schemeClr val="tx1"/>
                </a:solidFill>
                <a:latin typeface="Arial"/>
                <a:cs typeface="Arial"/>
              </a:rPr>
              <a:t>Aligning PFA with IEP assessment requirements. </a:t>
            </a:r>
            <a:r>
              <a:rPr lang="en" sz="1700" dirty="0">
                <a:solidFill>
                  <a:schemeClr val="tx1"/>
                </a:solidFill>
                <a:latin typeface="Arial"/>
                <a:cs typeface="Arial"/>
              </a:rPr>
              <a:t>[PowerPoint Slides]. FTF Behavioral Consulting. </a:t>
            </a:r>
            <a:r>
              <a:rPr lang="en" sz="1700" dirty="0">
                <a:solidFill>
                  <a:schemeClr val="tx1"/>
                </a:solidFill>
                <a:latin typeface="Arial"/>
                <a:cs typeface="Arial"/>
                <a:hlinkClick r:id="rId4">
                  <a:extLst>
                    <a:ext uri="{A12FA001-AC4F-418D-AE19-62706E023703}">
                      <ahyp:hlinkClr xmlns:ahyp="http://schemas.microsoft.com/office/drawing/2018/hyperlinkcolor" val="tx"/>
                    </a:ext>
                  </a:extLst>
                </a:hlinkClick>
              </a:rPr>
              <a:t>https://ftfbc.com/wp-content/uploads/2023/07/IEP-Course-Handouts.pdf</a:t>
            </a:r>
            <a:endParaRPr lang="en-US" sz="1700" dirty="0">
              <a:solidFill>
                <a:schemeClr val="tx1"/>
              </a:solidFill>
            </a:endParaRPr>
          </a:p>
          <a:p>
            <a:pPr marL="457200" indent="-457200"/>
            <a:r>
              <a:rPr lang="en" sz="1700" dirty="0">
                <a:solidFill>
                  <a:schemeClr val="tx1"/>
                </a:solidFill>
                <a:latin typeface="Arial"/>
                <a:cs typeface="Arial"/>
              </a:rPr>
              <a:t>FTF Behavioral Consulting. (2021, December 18). </a:t>
            </a:r>
            <a:r>
              <a:rPr lang="en" sz="1700" i="1" dirty="0">
                <a:solidFill>
                  <a:schemeClr val="tx1"/>
                </a:solidFill>
                <a:latin typeface="Arial"/>
                <a:cs typeface="Arial"/>
              </a:rPr>
              <a:t>Practical Functional Assessment and Skill-Based Treatment - FTF Behavioral Consulting</a:t>
            </a:r>
            <a:r>
              <a:rPr lang="en" sz="1700" dirty="0">
                <a:solidFill>
                  <a:schemeClr val="tx1"/>
                </a:solidFill>
                <a:latin typeface="Arial"/>
                <a:cs typeface="Arial"/>
              </a:rPr>
              <a:t>. FTF Behavioral Consulting -. </a:t>
            </a:r>
            <a:r>
              <a:rPr lang="en" sz="1700" u="sng" dirty="0">
                <a:solidFill>
                  <a:schemeClr val="tx1"/>
                </a:solidFill>
                <a:latin typeface="Arial"/>
                <a:cs typeface="Arial"/>
                <a:hlinkClick r:id="rId5">
                  <a:extLst>
                    <a:ext uri="{A12FA001-AC4F-418D-AE19-62706E023703}">
                      <ahyp:hlinkClr xmlns:ahyp="http://schemas.microsoft.com/office/drawing/2018/hyperlinkcolor" val="tx"/>
                    </a:ext>
                  </a:extLst>
                </a:hlinkClick>
              </a:rPr>
              <a:t>https://ftfbc.com/pfa-sbt/</a:t>
            </a:r>
            <a:endParaRPr lang="en" sz="1700" u="sng" dirty="0">
              <a:solidFill>
                <a:schemeClr val="tx1"/>
              </a:solidFill>
              <a:latin typeface="Arial"/>
              <a:cs typeface="Arial"/>
            </a:endParaRPr>
          </a:p>
          <a:p>
            <a:pPr marL="457200" indent="-457200"/>
            <a:endParaRPr lang="en" sz="1700" u="sng" dirty="0">
              <a:solidFill>
                <a:schemeClr val="tx1"/>
              </a:solidFill>
              <a:latin typeface="Arial"/>
              <a:cs typeface="Arial"/>
            </a:endParaRPr>
          </a:p>
          <a:p>
            <a:pPr marL="548640" indent="-548640">
              <a:spcAft>
                <a:spcPts val="1440"/>
              </a:spcAft>
            </a:pPr>
            <a:r>
              <a:rPr lang="en" sz="1700" dirty="0">
                <a:solidFill>
                  <a:schemeClr val="tx1"/>
                </a:solidFill>
                <a:latin typeface="Arial"/>
                <a:cs typeface="Arial"/>
              </a:rPr>
              <a:t>Hanley, G. P., Jin, C. S., Vanselow, N. R., &amp; Hanratty, L. A. (2014). Producing meaningful improvements in problem behavior of children with autism via synthesized assessments and treatments. </a:t>
            </a:r>
            <a:r>
              <a:rPr lang="en" sz="1700" i="1" dirty="0">
                <a:solidFill>
                  <a:schemeClr val="tx1"/>
                </a:solidFill>
                <a:latin typeface="Arial"/>
                <a:cs typeface="Arial"/>
              </a:rPr>
              <a:t>Journal of Applied Behavior Analysis</a:t>
            </a:r>
            <a:r>
              <a:rPr lang="en" sz="1700" dirty="0">
                <a:solidFill>
                  <a:schemeClr val="tx1"/>
                </a:solidFill>
                <a:latin typeface="Arial"/>
                <a:cs typeface="Arial"/>
              </a:rPr>
              <a:t>, </a:t>
            </a:r>
            <a:r>
              <a:rPr lang="en" sz="1700" i="1" dirty="0">
                <a:solidFill>
                  <a:schemeClr val="tx1"/>
                </a:solidFill>
                <a:latin typeface="Arial"/>
                <a:cs typeface="Arial"/>
              </a:rPr>
              <a:t>47</a:t>
            </a:r>
            <a:r>
              <a:rPr lang="en" sz="1700" dirty="0">
                <a:solidFill>
                  <a:schemeClr val="tx1"/>
                </a:solidFill>
                <a:latin typeface="Arial"/>
                <a:cs typeface="Arial"/>
              </a:rPr>
              <a:t>(1), 16-36. </a:t>
            </a:r>
            <a:r>
              <a:rPr lang="en" sz="1700" dirty="0">
                <a:solidFill>
                  <a:schemeClr val="tx1"/>
                </a:solidFill>
                <a:latin typeface="Arial"/>
                <a:cs typeface="Arial"/>
                <a:hlinkClick r:id="rId6">
                  <a:extLst>
                    <a:ext uri="{A12FA001-AC4F-418D-AE19-62706E023703}">
                      <ahyp:hlinkClr xmlns:ahyp="http://schemas.microsoft.com/office/drawing/2018/hyperlinkcolor" val="tx"/>
                    </a:ext>
                  </a:extLst>
                </a:hlinkClick>
              </a:rPr>
              <a:t>https://doi.org/10.1002</a:t>
            </a:r>
            <a:endParaRPr lang="en-US" sz="1700" dirty="0">
              <a:solidFill>
                <a:schemeClr val="tx1"/>
              </a:solidFill>
            </a:endParaRPr>
          </a:p>
          <a:p>
            <a:pPr marL="548640" indent="-548640">
              <a:spcAft>
                <a:spcPts val="1440"/>
              </a:spcAft>
            </a:pPr>
            <a:r>
              <a:rPr lang="en-US" sz="1700" dirty="0">
                <a:solidFill>
                  <a:schemeClr val="tx1"/>
                </a:solidFill>
                <a:latin typeface="Arial"/>
                <a:cs typeface="Arial"/>
              </a:rPr>
              <a:t>Santiago, J.L., Hanley, G.P., Moore, K. </a:t>
            </a:r>
            <a:r>
              <a:rPr lang="en-US" sz="1700" i="1" dirty="0">
                <a:solidFill>
                  <a:schemeClr val="tx1"/>
                </a:solidFill>
                <a:latin typeface="Arial"/>
                <a:cs typeface="Arial"/>
              </a:rPr>
              <a:t>et al.</a:t>
            </a:r>
            <a:r>
              <a:rPr lang="en-US" sz="1700" dirty="0">
                <a:solidFill>
                  <a:schemeClr val="tx1"/>
                </a:solidFill>
                <a:latin typeface="Arial"/>
                <a:cs typeface="Arial"/>
              </a:rPr>
              <a:t> The Generality of Interview-Informed Functional Analyses: Systematic Replications in School and Home. </a:t>
            </a:r>
            <a:r>
              <a:rPr lang="en-US" sz="1700" i="1" dirty="0">
                <a:solidFill>
                  <a:schemeClr val="tx1"/>
                </a:solidFill>
                <a:latin typeface="Arial"/>
                <a:cs typeface="Arial"/>
              </a:rPr>
              <a:t>J Autism Dev Disord</a:t>
            </a:r>
            <a:r>
              <a:rPr lang="en-US" sz="1700" dirty="0">
                <a:solidFill>
                  <a:schemeClr val="tx1"/>
                </a:solidFill>
                <a:latin typeface="Arial"/>
                <a:cs typeface="Arial"/>
              </a:rPr>
              <a:t> </a:t>
            </a:r>
            <a:r>
              <a:rPr lang="en-US" sz="1700" b="1" dirty="0">
                <a:solidFill>
                  <a:schemeClr val="tx1"/>
                </a:solidFill>
                <a:latin typeface="Arial"/>
                <a:cs typeface="Arial"/>
              </a:rPr>
              <a:t>46</a:t>
            </a:r>
            <a:r>
              <a:rPr lang="en-US" sz="1700" dirty="0">
                <a:solidFill>
                  <a:schemeClr val="tx1"/>
                </a:solidFill>
                <a:latin typeface="Arial"/>
                <a:cs typeface="Arial"/>
              </a:rPr>
              <a:t>, 797–811 (2016). </a:t>
            </a:r>
            <a:r>
              <a:rPr lang="en-US" sz="1700" dirty="0">
                <a:solidFill>
                  <a:schemeClr val="tx1"/>
                </a:solidFill>
                <a:latin typeface="Arial"/>
                <a:cs typeface="Arial"/>
                <a:hlinkClick r:id="rId7">
                  <a:extLst>
                    <a:ext uri="{A12FA001-AC4F-418D-AE19-62706E023703}">
                      <ahyp:hlinkClr xmlns:ahyp="http://schemas.microsoft.com/office/drawing/2018/hyperlinkcolor" val="tx"/>
                    </a:ext>
                  </a:extLst>
                </a:hlinkClick>
              </a:rPr>
              <a:t>https://doi.org/10.1007/s10803-015-2617-0</a:t>
            </a:r>
            <a:endParaRPr lang="en-US" sz="1700" dirty="0">
              <a:solidFill>
                <a:schemeClr val="tx1"/>
              </a:solidFill>
            </a:endParaRPr>
          </a:p>
          <a:p>
            <a:pPr marL="548640" indent="-548640">
              <a:spcAft>
                <a:spcPts val="1440"/>
              </a:spcAft>
            </a:pPr>
            <a:r>
              <a:rPr lang="en-US" sz="1700" dirty="0">
                <a:solidFill>
                  <a:schemeClr val="tx1"/>
                </a:solidFill>
                <a:latin typeface="Arial"/>
                <a:cs typeface="Arial"/>
              </a:rPr>
              <a:t>Slaton, J.D. and Hanley, G.P. (2018) ‘Nature and scope of synthesis in functional analysis and treatment of problem behavior’, </a:t>
            </a:r>
            <a:r>
              <a:rPr lang="en-US" sz="1700" i="1" dirty="0">
                <a:solidFill>
                  <a:schemeClr val="tx1"/>
                </a:solidFill>
                <a:latin typeface="Arial"/>
                <a:cs typeface="Arial"/>
              </a:rPr>
              <a:t>Journal of Applied Behavior Analysis</a:t>
            </a:r>
            <a:r>
              <a:rPr lang="en-US" sz="1700" dirty="0">
                <a:solidFill>
                  <a:schemeClr val="tx1"/>
                </a:solidFill>
                <a:latin typeface="Arial"/>
                <a:cs typeface="Arial"/>
              </a:rPr>
              <a:t>, 51(4), pp. 943–973. doi:10.1002/jaba.498. </a:t>
            </a:r>
          </a:p>
          <a:p>
            <a:pPr marL="548640" indent="-548640">
              <a:spcAft>
                <a:spcPts val="1440"/>
              </a:spcAft>
            </a:pPr>
            <a:r>
              <a:rPr lang="en-US" sz="1700" dirty="0">
                <a:solidFill>
                  <a:schemeClr val="tx1"/>
                </a:solidFill>
                <a:latin typeface="Arial"/>
                <a:cs typeface="Arial"/>
              </a:rPr>
              <a:t>Slaton, J. D., Hanley, G. P., &amp; Raftery, K. J. (2017). Interview-informed functional assessments: A comparison of synthesized and isolated components. </a:t>
            </a:r>
            <a:r>
              <a:rPr lang="en-US" sz="1700" i="1" dirty="0">
                <a:solidFill>
                  <a:schemeClr val="tx1"/>
                </a:solidFill>
                <a:latin typeface="Arial"/>
                <a:cs typeface="Arial"/>
              </a:rPr>
              <a:t>Journal of applied behavior assessment</a:t>
            </a:r>
            <a:r>
              <a:rPr lang="en-US" sz="1700" dirty="0">
                <a:solidFill>
                  <a:schemeClr val="tx1"/>
                </a:solidFill>
                <a:latin typeface="Arial"/>
                <a:cs typeface="Arial"/>
              </a:rPr>
              <a:t>, </a:t>
            </a:r>
            <a:r>
              <a:rPr lang="en-US" sz="1700" i="1" dirty="0">
                <a:solidFill>
                  <a:schemeClr val="tx1"/>
                </a:solidFill>
                <a:latin typeface="Arial"/>
                <a:cs typeface="Arial"/>
              </a:rPr>
              <a:t>50</a:t>
            </a:r>
            <a:r>
              <a:rPr lang="en-US" sz="1700" dirty="0">
                <a:solidFill>
                  <a:schemeClr val="tx1"/>
                </a:solidFill>
                <a:latin typeface="Arial"/>
                <a:cs typeface="Arial"/>
              </a:rPr>
              <a:t>(2), 252–277. </a:t>
            </a:r>
            <a:r>
              <a:rPr lang="en-US" sz="1700" dirty="0">
                <a:solidFill>
                  <a:schemeClr val="tx1"/>
                </a:solidFill>
                <a:latin typeface="Arial"/>
                <a:cs typeface="Arial"/>
                <a:hlinkClick r:id="rId8">
                  <a:extLst>
                    <a:ext uri="{A12FA001-AC4F-418D-AE19-62706E023703}">
                      <ahyp:hlinkClr xmlns:ahyp="http://schemas.microsoft.com/office/drawing/2018/hyperlinkcolor" val="tx"/>
                    </a:ext>
                  </a:extLst>
                </a:hlinkClick>
              </a:rPr>
              <a:t>https://doi.org/10.1002/jaba.384</a:t>
            </a:r>
            <a:r>
              <a:rPr lang="en" sz="1700" dirty="0">
                <a:solidFill>
                  <a:schemeClr val="tx1"/>
                </a:solidFill>
                <a:latin typeface="Arial"/>
                <a:cs typeface="Arial"/>
                <a:hlinkClick r:id="rId6">
                  <a:extLst>
                    <a:ext uri="{A12FA001-AC4F-418D-AE19-62706E023703}">
                      <ahyp:hlinkClr xmlns:ahyp="http://schemas.microsoft.com/office/drawing/2018/hyperlinkcolor" val="tx"/>
                    </a:ext>
                  </a:extLst>
                </a:hlinkClick>
              </a:rPr>
              <a:t>/jaba.106</a:t>
            </a:r>
            <a:endParaRPr lang="en-US" sz="1700" dirty="0">
              <a:solidFill>
                <a:schemeClr val="tx1"/>
              </a:solidFill>
              <a:latin typeface="Arial"/>
            </a:endParaRPr>
          </a:p>
          <a:p>
            <a:pPr marL="548640" indent="-548640">
              <a:spcAft>
                <a:spcPts val="1440"/>
              </a:spcAft>
            </a:pPr>
            <a:r>
              <a:rPr lang="en-US" sz="1700" dirty="0">
                <a:solidFill>
                  <a:schemeClr val="tx1"/>
                </a:solidFill>
                <a:latin typeface="Arial"/>
                <a:cs typeface="Arial"/>
              </a:rPr>
              <a:t>Staubitz, J.L. </a:t>
            </a:r>
            <a:r>
              <a:rPr lang="en-US" sz="1700" i="1" dirty="0">
                <a:solidFill>
                  <a:schemeClr val="tx1"/>
                </a:solidFill>
                <a:latin typeface="Arial"/>
                <a:cs typeface="Arial"/>
              </a:rPr>
              <a:t>et al.</a:t>
            </a:r>
            <a:r>
              <a:rPr lang="en-US" sz="1700" dirty="0">
                <a:solidFill>
                  <a:schemeClr val="tx1"/>
                </a:solidFill>
                <a:latin typeface="Arial"/>
                <a:cs typeface="Arial"/>
              </a:rPr>
              <a:t> (2022) ‘Effects of an enhanced choice model of skill‐based treatment for students with emotional/behavioral disorders’, </a:t>
            </a:r>
            <a:r>
              <a:rPr lang="en-US" sz="1700" i="1" dirty="0">
                <a:solidFill>
                  <a:schemeClr val="tx1"/>
                </a:solidFill>
                <a:latin typeface="Arial"/>
                <a:cs typeface="Arial"/>
              </a:rPr>
              <a:t>Journal of Applied Behavior Analysis</a:t>
            </a:r>
            <a:r>
              <a:rPr lang="en-US" sz="1700" dirty="0">
                <a:solidFill>
                  <a:schemeClr val="tx1"/>
                </a:solidFill>
                <a:latin typeface="Arial"/>
                <a:cs typeface="Arial"/>
              </a:rPr>
              <a:t>, 55(4), pp. 1306–1341. doi:10.1002/jaba.952.</a:t>
            </a:r>
            <a:endParaRPr lang="en-US" sz="1700" dirty="0">
              <a:solidFill>
                <a:schemeClr val="tx1"/>
              </a:solidFill>
              <a:latin typeface="Arial"/>
            </a:endParaRPr>
          </a:p>
          <a:p>
            <a:endParaRPr lang="en-US" sz="1600" dirty="0">
              <a:solidFill>
                <a:schemeClr val="tx1"/>
              </a:solidFill>
              <a:latin typeface="Arial"/>
              <a:cs typeface="Arial"/>
            </a:endParaRPr>
          </a:p>
          <a:p>
            <a:pPr marL="548640" indent="-548640">
              <a:spcAft>
                <a:spcPts val="1440"/>
              </a:spcAft>
            </a:pPr>
            <a:endParaRPr lang="en-US" sz="1600" dirty="0">
              <a:solidFill>
                <a:schemeClr val="tx1"/>
              </a:solidFill>
              <a:latin typeface="Arial"/>
            </a:endParaRPr>
          </a:p>
        </p:txBody>
      </p:sp>
      <p:pic>
        <p:nvPicPr>
          <p:cNvPr id="3" name="Picture 2">
            <a:extLst>
              <a:ext uri="{FF2B5EF4-FFF2-40B4-BE49-F238E27FC236}">
                <a16:creationId xmlns:a16="http://schemas.microsoft.com/office/drawing/2014/main" id="{983810FB-8A79-CDFD-19BB-9206B30F4B94}"/>
              </a:ext>
            </a:extLst>
          </p:cNvPr>
          <p:cNvPicPr>
            <a:picLocks noChangeAspect="1"/>
          </p:cNvPicPr>
          <p:nvPr/>
        </p:nvPicPr>
        <p:blipFill>
          <a:blip r:embed="rId9"/>
          <a:stretch>
            <a:fillRect/>
          </a:stretch>
        </p:blipFill>
        <p:spPr>
          <a:xfrm>
            <a:off x="14679760" y="11320268"/>
            <a:ext cx="14554659" cy="8500394"/>
          </a:xfrm>
          <a:prstGeom prst="rect">
            <a:avLst/>
          </a:prstGeom>
        </p:spPr>
      </p:pic>
      <p:sp>
        <p:nvSpPr>
          <p:cNvPr id="4" name="TextBox 15">
            <a:extLst>
              <a:ext uri="{FF2B5EF4-FFF2-40B4-BE49-F238E27FC236}">
                <a16:creationId xmlns:a16="http://schemas.microsoft.com/office/drawing/2014/main" id="{67DEEB69-9F2B-BB1E-4903-63BCC668E533}"/>
              </a:ext>
            </a:extLst>
          </p:cNvPr>
          <p:cNvSpPr txBox="1">
            <a:spLocks noChangeArrowheads="1"/>
          </p:cNvSpPr>
          <p:nvPr/>
        </p:nvSpPr>
        <p:spPr bwMode="auto">
          <a:xfrm rot="10800000" flipV="1">
            <a:off x="29965233" y="30963045"/>
            <a:ext cx="11838752" cy="1799829"/>
          </a:xfrm>
          <a:prstGeom prst="rect">
            <a:avLst/>
          </a:prstGeom>
          <a:noFill/>
          <a:ln w="9525">
            <a:noFill/>
            <a:miter lim="800000"/>
            <a:headEnd/>
            <a:tailEnd/>
          </a:ln>
        </p:spPr>
        <p:txBody>
          <a:bodyPr wrap="square" lIns="438912" tIns="219456" rIns="438912" bIns="219456" anchor="t">
            <a:noAutofit/>
          </a:bodyPr>
          <a:lstStyle/>
          <a:p>
            <a:pPr>
              <a:spcAft>
                <a:spcPts val="1440"/>
              </a:spcAft>
            </a:pPr>
            <a:r>
              <a:rPr lang="en-US" sz="3100" dirty="0">
                <a:solidFill>
                  <a:schemeClr val="tx1"/>
                </a:solidFill>
                <a:latin typeface="Arial"/>
                <a:cs typeface="Arial"/>
              </a:rPr>
              <a:t>For a Frequently Asked Questions document on the PFA-SBT process for caregivers and implementors, use your smartphone to scan this QR code.</a:t>
            </a:r>
            <a:endParaRPr lang="en-US" dirty="0">
              <a:solidFill>
                <a:schemeClr val="tx1"/>
              </a:solidFill>
              <a:latin typeface="Arial"/>
              <a:cs typeface="Arial"/>
            </a:endParaRPr>
          </a:p>
        </p:txBody>
      </p:sp>
      <p:pic>
        <p:nvPicPr>
          <p:cNvPr id="8" name="Picture 7" descr="A qr code with a few squares&#10;&#10;Description automatically generated">
            <a:extLst>
              <a:ext uri="{FF2B5EF4-FFF2-40B4-BE49-F238E27FC236}">
                <a16:creationId xmlns:a16="http://schemas.microsoft.com/office/drawing/2014/main" id="{5E6C73D4-5DB9-EA69-D971-938B406F2D78}"/>
              </a:ext>
            </a:extLst>
          </p:cNvPr>
          <p:cNvPicPr>
            <a:picLocks noChangeAspect="1"/>
          </p:cNvPicPr>
          <p:nvPr/>
        </p:nvPicPr>
        <p:blipFill>
          <a:blip r:embed="rId10"/>
          <a:stretch>
            <a:fillRect/>
          </a:stretch>
        </p:blipFill>
        <p:spPr>
          <a:xfrm>
            <a:off x="41510133" y="30480298"/>
            <a:ext cx="2172609" cy="2144707"/>
          </a:xfrm>
          <a:prstGeom prst="rect">
            <a:avLst/>
          </a:prstGeom>
        </p:spPr>
      </p:pic>
      <p:pic>
        <p:nvPicPr>
          <p:cNvPr id="5" name="Picture 4" descr="A black text on a white background&#10;&#10;Description automatically generated">
            <a:extLst>
              <a:ext uri="{FF2B5EF4-FFF2-40B4-BE49-F238E27FC236}">
                <a16:creationId xmlns:a16="http://schemas.microsoft.com/office/drawing/2014/main" id="{AB458979-15BE-FA2E-6F09-F195E87219D0}"/>
              </a:ext>
            </a:extLst>
          </p:cNvPr>
          <p:cNvPicPr>
            <a:picLocks noChangeAspect="1"/>
          </p:cNvPicPr>
          <p:nvPr/>
        </p:nvPicPr>
        <p:blipFill>
          <a:blip r:embed="rId11"/>
          <a:stretch>
            <a:fillRect/>
          </a:stretch>
        </p:blipFill>
        <p:spPr>
          <a:xfrm>
            <a:off x="14672147" y="6735088"/>
            <a:ext cx="14553422" cy="4177003"/>
          </a:xfrm>
          <a:prstGeom prst="rect">
            <a:avLst/>
          </a:prstGeom>
        </p:spPr>
      </p:pic>
    </p:spTree>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MMI Text Layout 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A0E369EAAEE649936F571CD36B3905" ma:contentTypeVersion="18" ma:contentTypeDescription="Create a new document." ma:contentTypeScope="" ma:versionID="4f930a1d12fddac474e7e46063f4e097">
  <xsd:schema xmlns:xsd="http://www.w3.org/2001/XMLSchema" xmlns:xs="http://www.w3.org/2001/XMLSchema" xmlns:p="http://schemas.microsoft.com/office/2006/metadata/properties" xmlns:ns3="3ff7509e-f6e1-4346-b36e-32607f6e3af5" xmlns:ns4="e878673a-3012-40c0-8a09-1831973056de" targetNamespace="http://schemas.microsoft.com/office/2006/metadata/properties" ma:root="true" ma:fieldsID="55c9558734fc4f409c595b5010a65d27" ns3:_="" ns4:_="">
    <xsd:import namespace="3ff7509e-f6e1-4346-b36e-32607f6e3af5"/>
    <xsd:import namespace="e878673a-3012-40c0-8a09-1831973056d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MediaServiceOCR"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7509e-f6e1-4346-b36e-32607f6e3a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78673a-3012-40c0-8a09-1831973056d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ff7509e-f6e1-4346-b36e-32607f6e3af5" xsi:nil="true"/>
  </documentManagement>
</p:properties>
</file>

<file path=customXml/itemProps1.xml><?xml version="1.0" encoding="utf-8"?>
<ds:datastoreItem xmlns:ds="http://schemas.openxmlformats.org/officeDocument/2006/customXml" ds:itemID="{1C5D5084-3A13-4B49-97F5-13D4AAC728EA}">
  <ds:schemaRefs>
    <ds:schemaRef ds:uri="3ff7509e-f6e1-4346-b36e-32607f6e3af5"/>
    <ds:schemaRef ds:uri="e878673a-3012-40c0-8a09-1831973056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D3708F5-C469-4DE5-86DC-77A2871919F1}">
  <ds:schemaRefs>
    <ds:schemaRef ds:uri="http://schemas.microsoft.com/sharepoint/v3/contenttype/forms"/>
  </ds:schemaRefs>
</ds:datastoreItem>
</file>

<file path=customXml/itemProps3.xml><?xml version="1.0" encoding="utf-8"?>
<ds:datastoreItem xmlns:ds="http://schemas.openxmlformats.org/officeDocument/2006/customXml" ds:itemID="{1ACF942E-0050-4814-A354-23015CA70F64}">
  <ds:schemaRefs>
    <ds:schemaRef ds:uri="3ff7509e-f6e1-4346-b36e-32607f6e3af5"/>
    <ds:schemaRef ds:uri="e878673a-3012-40c0-8a09-1831973056d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1132</Words>
  <Application>Microsoft Macintosh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Arial,Sans-Serif</vt:lpstr>
      <vt:lpstr>Calibri</vt:lpstr>
      <vt:lpstr>Times New Roman</vt:lpstr>
      <vt:lpstr>Wingdings</vt:lpstr>
      <vt:lpstr>MMI Text Layout 1</vt:lpstr>
      <vt:lpstr>PowerPoint Presentation</vt:lpstr>
    </vt:vector>
  </TitlesOfParts>
  <Company>UNMC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WSG</dc:creator>
  <cp:lastModifiedBy>Christina Stasi</cp:lastModifiedBy>
  <cp:revision>3</cp:revision>
  <dcterms:created xsi:type="dcterms:W3CDTF">2014-01-17T14:21:19Z</dcterms:created>
  <dcterms:modified xsi:type="dcterms:W3CDTF">2024-02-07T00:51:26Z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0x010100F0A0E369EAAEE649936F571CD36B3905</vt:lpwstr>
  </property>
</Properties>
</file>